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64" r:id="rId2"/>
    <p:sldId id="266" r:id="rId3"/>
    <p:sldId id="273" r:id="rId4"/>
    <p:sldId id="265" r:id="rId5"/>
    <p:sldId id="271" r:id="rId6"/>
    <p:sldId id="262" r:id="rId7"/>
    <p:sldId id="263" r:id="rId8"/>
    <p:sldId id="260" r:id="rId9"/>
    <p:sldId id="261" r:id="rId10"/>
    <p:sldId id="272" r:id="rId11"/>
    <p:sldId id="26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D"/>
    <a:srgbClr val="9FC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5441" autoAdjust="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36C7D-6151-A1C7-8F96-8957621D6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0E46AF-3400-3809-0BCF-DEDBDA4AF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E5E80-CD8D-3077-8EB6-03CFB31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EEA00-0C18-EEDD-2FAA-8A05680E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6A97E-2039-8CE3-349E-A7DDEC79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19329-83B7-01D5-65D4-8AA35BDF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F463DF-1204-0553-DB1D-69BB54A0C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97B89-6FB7-57FE-100D-A28B79FF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F906F-2C81-C74E-3ACF-2CCABDB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7E836-402C-584E-3AB2-CC90BC9F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0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278D1A-BCF0-9F7C-2718-7E16AC1FE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5965B8-B5DE-3D31-9994-89966ABAB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74E58-96B7-A851-1F8A-E87FB615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AE0D4-A7FB-EC99-A9C4-4DA5793E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80B36-83A2-31CA-12B1-1E58E022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A9C7-7CBE-4360-1381-C44B136A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03A34-E360-0252-AA54-36BE8494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3FB32-F473-D961-CDB9-49ECC6D2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B19E8-436D-ED1A-E674-6B35A58E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1A4DB-ED95-961E-A6E1-2A4D2B44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6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E7F80-1E05-EF6B-DB7F-14411730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6A7BB-894F-BE7D-023A-042781B9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B9538-3753-DA15-A2F2-F0769D3C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7816C-2421-B618-1499-D1332F1F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13FF2-364D-98E5-AC65-411ACB3F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79164-4D9B-C132-87B8-74EB1C23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8B7A7-566A-C9F0-EC85-7B3768442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E7CAB4-9BD0-CEF5-1660-30EFB09A7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E3145-2298-F947-978D-913D61E9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C93EAC-733C-F8ED-9895-D22380FD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BABAD-D2BE-A7F0-D8AC-AE6A29D0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2A160-C7FF-F029-F382-285B0CD9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48EC72-B1A4-1525-AB00-CAAC0B336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A57A9-7748-9287-F32F-E203C7FC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1F3CEA-482F-4E66-A3E9-2038B685C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78FA6F-9D0F-D9F1-EF8B-281F71E29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1D91A0-05DD-3364-9BBD-EA2747CD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0E7422-3DB4-65FA-78A2-14C173CE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0A1D07-FCA7-F860-ED08-0A0BAFCF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93933-3DFA-C907-0D90-1889DD87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8DA306-A1C2-80B0-42AE-7C3952F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690A28-C27A-B89A-6646-005A0867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C46AF9-8CDB-3287-2F37-CB166807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738FED-931B-C17F-13F5-DB96DDD7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C5A454-A4E6-FD6A-B884-8C7C8132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F7DB3-112B-A986-642E-3BA69E52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80E02-6E1C-D57E-635E-46A9AA6A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ADB4A-0F22-7499-2D37-1EDC081D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49B20-88C0-F6AC-5109-39958FD3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287376-A915-BC7F-9F47-E825FAED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347120-FC49-6709-B29C-44E215F3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B66F9-D99F-8A28-3829-8D04B1AE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89B55-94F7-5E7B-6670-85DCADF5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363B4F-E337-F74D-E4AE-5F5B6320A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FE51E5-F6C0-3CB1-79A3-213FFB0A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C9D605-FB40-8C53-C4AF-EB420CF8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18FC7-2C03-EEA4-E2E3-EAE68E15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18EED-9882-2FDA-A80A-98D84D6D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3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ADF1C-DDC8-0D54-39CC-195CC4D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C01EFF-1399-5DA7-EFEA-7C2FEEAC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816EF-4977-0248-5A31-1B4382449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02EF-3E36-4D4B-BC81-C5B9A822B5B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0EEE2-5A41-6BBA-2A05-D6CBA319A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CC35F-FA2B-FA5C-39D7-22D90EE60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2F8B-2086-4A0C-B074-1AA0A3467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dlqc4p57lnjn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CB2176-AD7A-AFF3-6A8C-7E795A44E4DB}"/>
              </a:ext>
            </a:extLst>
          </p:cNvPr>
          <p:cNvSpPr txBox="1"/>
          <p:nvPr/>
        </p:nvSpPr>
        <p:spPr>
          <a:xfrm>
            <a:off x="1127176" y="1533525"/>
            <a:ext cx="96455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Трансдициплинарный подход  в формировании компетенций математической и финансовой грамотности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BDB401-7E01-0357-9561-2A174C5F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" y="0"/>
            <a:ext cx="1571625" cy="1533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031E98-9C36-7438-6A49-56F6622DF506}"/>
              </a:ext>
            </a:extLst>
          </p:cNvPr>
          <p:cNvSpPr txBox="1"/>
          <p:nvPr/>
        </p:nvSpPr>
        <p:spPr>
          <a:xfrm>
            <a:off x="1715590" y="233680"/>
            <a:ext cx="96905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600" b="1" i="0" cap="all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№1</a:t>
            </a:r>
            <a:b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0914B2-EBCD-C260-5758-394D3544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720" y="4161282"/>
            <a:ext cx="5242560" cy="2326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52E68-5E7C-D8E9-6ED7-AF814F76610E}"/>
              </a:ext>
            </a:extLst>
          </p:cNvPr>
          <p:cNvSpPr txBox="1"/>
          <p:nvPr/>
        </p:nvSpPr>
        <p:spPr>
          <a:xfrm>
            <a:off x="3041332" y="6164502"/>
            <a:ext cx="6109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b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Сургут, 2022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1959" y="756433"/>
            <a:ext cx="9459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заданий для 10-11 классов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37" y="2079872"/>
            <a:ext cx="4131222" cy="37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0350A-2A37-7AAB-67EB-86117987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138"/>
            <a:ext cx="11877869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 заданий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http://school1.admsurgut.ru/metodicheskaya-deyatelnost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7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Учебно-познавательная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Ценностно-смысловая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Социально-трудовая компетенция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Личностная (самосовершенствование) компетенция</a:t>
            </a:r>
          </a:p>
        </p:txBody>
      </p:sp>
      <p:pic>
        <p:nvPicPr>
          <p:cNvPr id="1030" name="Picture 6" descr="https://img2.freepng.ru/20180313/cpe/kisspng-student-education-bachelors-degree-course-vector-books-5aa7dd83c0df76.5838095515209506597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1299" y="275272"/>
            <a:ext cx="3987261" cy="274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41AB01-E35B-395E-00F1-30E870D8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000" l="2000" r="98111">
                        <a14:foregroundMark x1="14778" y1="22045" x2="5778" y2="46705"/>
                        <a14:foregroundMark x1="2000" y1="43977" x2="20889" y2="29432"/>
                        <a14:foregroundMark x1="9444" y1="31250" x2="9889" y2="23864"/>
                        <a14:foregroundMark x1="20889" y1="8295" x2="26444" y2="15341"/>
                        <a14:foregroundMark x1="26444" y1="15341" x2="27111" y2="15568"/>
                        <a14:foregroundMark x1="39889" y1="7159" x2="57111" y2="11591"/>
                        <a14:foregroundMark x1="67111" y1="10341" x2="80222" y2="13523"/>
                        <a14:foregroundMark x1="80222" y1="13523" x2="83444" y2="15682"/>
                        <a14:foregroundMark x1="84778" y1="24432" x2="95000" y2="35455"/>
                        <a14:foregroundMark x1="95000" y1="35455" x2="95000" y2="35568"/>
                        <a14:foregroundMark x1="96889" y1="23409" x2="80667" y2="41364"/>
                        <a14:foregroundMark x1="77333" y1="36023" x2="84444" y2="32614"/>
                        <a14:foregroundMark x1="75889" y1="35227" x2="83778" y2="32500"/>
                        <a14:foregroundMark x1="83778" y1="32500" x2="85111" y2="32614"/>
                        <a14:foregroundMark x1="86667" y1="24318" x2="95667" y2="20682"/>
                        <a14:foregroundMark x1="95667" y1="20682" x2="96889" y2="20568"/>
                        <a14:foregroundMark x1="89222" y1="22273" x2="86667" y2="21023"/>
                        <a14:foregroundMark x1="89000" y1="21023" x2="98222" y2="20341"/>
                        <a14:foregroundMark x1="98222" y1="20341" x2="98333" y2="20341"/>
                        <a14:foregroundMark x1="70444" y1="6818" x2="77333" y2="3977"/>
                        <a14:foregroundMark x1="77333" y1="3977" x2="77333" y2="3977"/>
                        <a14:foregroundMark x1="76778" y1="6705" x2="79444" y2="6250"/>
                        <a14:foregroundMark x1="77111" y1="3750" x2="80556" y2="7159"/>
                        <a14:foregroundMark x1="49830" y1="35755" x2="48222" y2="24432"/>
                        <a14:foregroundMark x1="51111" y1="44773" x2="49864" y2="35990"/>
                        <a14:foregroundMark x1="44333" y1="43977" x2="48000" y2="42500"/>
                        <a14:backgroundMark x1="42444" y1="37045" x2="44444" y2="36932"/>
                        <a14:backgroundMark x1="54778" y1="36932" x2="51111" y2="37727"/>
                        <a14:backgroundMark x1="44333" y1="37045" x2="46111" y2="36477"/>
                        <a14:backgroundMark x1="46111" y1="36477" x2="43444" y2="3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98" y="2464924"/>
            <a:ext cx="4309427" cy="42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782E2-1259-2A4B-4D37-F38BAAFA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6877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AD74B-4275-564C-F79C-0EB2901B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398098"/>
            <a:ext cx="75423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 слушателей с различными типами заданий, средствами, методами и приемами по формированию математической и финансовой грамотности на занятиях, использовать приобретенные знания в своей практике.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4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65E82-B745-372B-2DEB-F610D231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Диагностический тест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7B651-5E55-4E2D-CF7E-6CD67138EAE7}"/>
              </a:ext>
            </a:extLst>
          </p:cNvPr>
          <p:cNvSpPr txBox="1"/>
          <p:nvPr/>
        </p:nvSpPr>
        <p:spPr>
          <a:xfrm>
            <a:off x="514904" y="2252253"/>
            <a:ext cx="110615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hlinkClick r:id="rId2"/>
              </a:rPr>
              <a:t>https://onlinetestpad.com/dlqc4p57lnjni</a:t>
            </a:r>
            <a:endParaRPr lang="ru-RU" sz="480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3119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1B93F-EC24-D2EF-C1ED-65C001DB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705818"/>
            <a:ext cx="1083564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образовательного сервиса 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математической и финансовой грамотности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(1-6 классы)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D1242-38A5-93F8-C203-03F73699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" r="1393"/>
          <a:stretch/>
        </p:blipFill>
        <p:spPr>
          <a:xfrm>
            <a:off x="3337560" y="2514926"/>
            <a:ext cx="7772400" cy="42481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B51327-6A47-226E-B99B-6CE5E87C3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9" r="15930"/>
          <a:stretch/>
        </p:blipFill>
        <p:spPr>
          <a:xfrm>
            <a:off x="2905759" y="4214390"/>
            <a:ext cx="2420547" cy="2430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661116-552B-5F33-50A4-D4A763459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8" b="93176" l="10000" r="90000">
                        <a14:foregroundMark x1="22471" y1="61294" x2="28706" y2="67647"/>
                        <a14:foregroundMark x1="22471" y1="65765" x2="32235" y2="79765"/>
                        <a14:foregroundMark x1="32235" y1="79765" x2="36353" y2="90353"/>
                        <a14:foregroundMark x1="69059" y1="69529" x2="82000" y2="50118"/>
                        <a14:foregroundMark x1="55529" y1="44471" x2="49529" y2="52941"/>
                        <a14:foregroundMark x1="30941" y1="63647" x2="34471" y2="91412"/>
                        <a14:foregroundMark x1="50353" y1="9176" x2="56941" y2="5294"/>
                        <a14:foregroundMark x1="56941" y1="5294" x2="60235" y2="4588"/>
                        <a14:foregroundMark x1="42706" y1="4118" x2="40941" y2="4471"/>
                        <a14:foregroundMark x1="30353" y1="92118" x2="42353" y2="91765"/>
                        <a14:foregroundMark x1="42353" y1="91765" x2="47294" y2="93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92" y="2514926"/>
            <a:ext cx="2941328" cy="29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427" y="1008209"/>
            <a:ext cx="4459013" cy="10012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заданий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1-4 классов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39" y="2173532"/>
            <a:ext cx="4593755" cy="29993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9322" y="568424"/>
            <a:ext cx="4100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заданий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5-9 классов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48" y="2112871"/>
            <a:ext cx="4550364" cy="29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DEBD2-1EBC-4AEC-9284-9B6CF6AA6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1442720"/>
            <a:ext cx="10556240" cy="267145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таблиц при решении задач по финансовой грамотности</a:t>
            </a:r>
            <a:b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(7-11 классы)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1971C-B1A4-5DD4-A38B-7482F9858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429" y1="42441" x2="43214" y2="24954"/>
                        <a14:foregroundMark x1="62738" y1="21858" x2="65119" y2="34426"/>
                        <a14:foregroundMark x1="65119" y1="34426" x2="72143" y2="54827"/>
                        <a14:foregroundMark x1="68929" y1="38434" x2="65952" y2="13843"/>
                        <a14:foregroundMark x1="65952" y1="13843" x2="56040" y2="13843"/>
                        <a14:foregroundMark x1="26816" y1="21781" x2="30238" y2="75410"/>
                        <a14:foregroundMark x1="30238" y1="75410" x2="32024" y2="87250"/>
                        <a14:foregroundMark x1="32024" y1="87250" x2="32024" y2="87250"/>
                        <a14:foregroundMark x1="23690" y1="25319" x2="27619" y2="56284"/>
                        <a14:foregroundMark x1="22976" y1="26230" x2="28452" y2="21858"/>
                        <a14:foregroundMark x1="27143" y1="21858" x2="23452" y2="24954"/>
                        <a14:foregroundMark x1="26548" y1="21676" x2="27143" y2="21311"/>
                        <a14:foregroundMark x1="33333" y1="19854" x2="33333" y2="19854"/>
                        <a14:foregroundMark x1="44405" y1="16576" x2="44405" y2="16576"/>
                        <a14:foregroundMark x1="44881" y1="16211" x2="61667" y2="10929"/>
                        <a14:foregroundMark x1="62500" y1="11293" x2="63571" y2="11293"/>
                        <a14:foregroundMark x1="29405" y1="20765" x2="45357" y2="15301"/>
                        <a14:backgroundMark x1="64751" y1="8459" x2="65714" y2="8197"/>
                        <a14:backgroundMark x1="62336" y1="9115" x2="63543" y2="8787"/>
                        <a14:backgroundMark x1="28115" y1="18409" x2="30501" y2="17761"/>
                        <a14:backgroundMark x1="25476" y1="19126" x2="27595" y2="18551"/>
                        <a14:backgroundMark x1="30714" y1="17122" x2="34762" y2="14936"/>
                        <a14:backgroundMark x1="27500" y1="16940" x2="32500" y2="12204"/>
                        <a14:backgroundMark x1="31548" y1="13115" x2="25595" y2="16211"/>
                        <a14:backgroundMark x1="25595" y1="16211" x2="27619" y2="14572"/>
                        <a14:backgroundMark x1="28214" y1="79781" x2="28214" y2="79781"/>
                        <a14:backgroundMark x1="28690" y1="79417" x2="28690" y2="78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3860" y="3903028"/>
            <a:ext cx="4521269" cy="29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2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045FC-907A-4F65-9299-67064147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26B21-831C-49C9-9309-3EF9C462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абличный процессор, который позволяет: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электронные таблицы и автоматизировать обработку данных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различные экономические, бухгалтерские расчеты;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диаграммы, проводить экономический анализ, моделировать и оптимизировать решение хозяйственных жизненных ситуаций;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расчет издержек и прибыли;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анализ доходности.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4A532-173B-4500-D74E-29FE7B08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66" y="98271"/>
            <a:ext cx="11904334" cy="446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Владимира, с целью экономии денег, начала вести учет доходов и расходов с помощью таблицы.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полгода ведения учета определились основные статьи семейных доходов и расходов. Заработная палата родителей: у папы оклад равен 75 000 рублей, а у мамы оклад – 45 000 рублей. Пенсия у дедушки составляет 22 000 рублей.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платежи – 14 300 рублей, расходы на обеды на работе и в школе – 10 500 рублей, питание дома – 27 500 рублей, проезд в общественном транспорте – 2800 рублей, бытовые расходы 6200 рублей, развлечения и отдых – 14 700 рублей, эксплуатация автомобиля – 8300 рублей, оплата сотовой связи и интернета – 2000 рублей.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 ближайшего месяца расходов и доходов семьи Владимира.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30183F9A-6125-4B78-9B38-B552BEF4C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07911"/>
              </p:ext>
            </p:extLst>
          </p:nvPr>
        </p:nvGraphicFramePr>
        <p:xfrm>
          <a:off x="2052536" y="4565169"/>
          <a:ext cx="72235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886">
                  <a:extLst>
                    <a:ext uri="{9D8B030D-6E8A-4147-A177-3AD203B41FA5}">
                      <a16:colId xmlns:a16="http://schemas.microsoft.com/office/drawing/2014/main" val="1790397098"/>
                    </a:ext>
                  </a:extLst>
                </a:gridCol>
                <a:gridCol w="1805886">
                  <a:extLst>
                    <a:ext uri="{9D8B030D-6E8A-4147-A177-3AD203B41FA5}">
                      <a16:colId xmlns:a16="http://schemas.microsoft.com/office/drawing/2014/main" val="2816285876"/>
                    </a:ext>
                  </a:extLst>
                </a:gridCol>
                <a:gridCol w="1805886">
                  <a:extLst>
                    <a:ext uri="{9D8B030D-6E8A-4147-A177-3AD203B41FA5}">
                      <a16:colId xmlns:a16="http://schemas.microsoft.com/office/drawing/2014/main" val="3779586217"/>
                    </a:ext>
                  </a:extLst>
                </a:gridCol>
                <a:gridCol w="1805886">
                  <a:extLst>
                    <a:ext uri="{9D8B030D-6E8A-4147-A177-3AD203B41FA5}">
                      <a16:colId xmlns:a16="http://schemas.microsoft.com/office/drawing/2014/main" val="4184625594"/>
                    </a:ext>
                  </a:extLst>
                </a:gridCol>
              </a:tblGrid>
              <a:tr h="28434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Статьи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Статьи расхода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58158"/>
                  </a:ext>
                </a:extLst>
              </a:tr>
              <a:tr h="2882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16057"/>
                  </a:ext>
                </a:extLst>
              </a:tr>
              <a:tr h="2882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77621"/>
                  </a:ext>
                </a:extLst>
              </a:tr>
              <a:tr h="288291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41899"/>
                  </a:ext>
                </a:extLst>
              </a:tr>
              <a:tr h="2882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84556"/>
                  </a:ext>
                </a:extLst>
              </a:tr>
              <a:tr h="288291"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0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4A532-173B-4500-D74E-29FE7B08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6" y="210031"/>
            <a:ext cx="11547492" cy="390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Б предлагает Виктору открыть вклад на 500 000 рублей под 6% годовых сроком на один год. Сколько заработает Виктор на процентах за год?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B03FB0A-7DC2-46B6-A181-E7AAD767B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21811"/>
              </p:ext>
            </p:extLst>
          </p:nvPr>
        </p:nvGraphicFramePr>
        <p:xfrm>
          <a:off x="3741161" y="2410728"/>
          <a:ext cx="4661159" cy="4105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2094">
                  <a:extLst>
                    <a:ext uri="{9D8B030D-6E8A-4147-A177-3AD203B41FA5}">
                      <a16:colId xmlns:a16="http://schemas.microsoft.com/office/drawing/2014/main" val="3557918645"/>
                    </a:ext>
                  </a:extLst>
                </a:gridCol>
                <a:gridCol w="2159065">
                  <a:extLst>
                    <a:ext uri="{9D8B030D-6E8A-4147-A177-3AD203B41FA5}">
                      <a16:colId xmlns:a16="http://schemas.microsoft.com/office/drawing/2014/main" val="2104789856"/>
                    </a:ext>
                  </a:extLst>
                </a:gridCol>
              </a:tblGrid>
              <a:tr h="335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extLst>
                  <a:ext uri="{0D108BD9-81ED-4DB2-BD59-A6C34878D82A}">
                    <a16:rowId xmlns:a16="http://schemas.microsoft.com/office/drawing/2014/main" val="3424285154"/>
                  </a:ext>
                </a:extLst>
              </a:tr>
              <a:tr h="413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Ежемесячный доход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extLst>
                  <a:ext uri="{0D108BD9-81ED-4DB2-BD59-A6C34878D82A}">
                    <a16:rowId xmlns:a16="http://schemas.microsoft.com/office/drawing/2014/main" val="2964343136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l" rtl="0" fontAlgn="ctr"/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extLst>
                  <a:ext uri="{0D108BD9-81ED-4DB2-BD59-A6C34878D82A}">
                    <a16:rowId xmlns:a16="http://schemas.microsoft.com/office/drawing/2014/main" val="4294429541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2851843566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1100674278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3403882996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1838499196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3209237723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3195133729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1939326871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2267109621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/>
                </a:tc>
                <a:extLst>
                  <a:ext uri="{0D108BD9-81ED-4DB2-BD59-A6C34878D82A}">
                    <a16:rowId xmlns:a16="http://schemas.microsoft.com/office/drawing/2014/main" val="192844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224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392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Цель: </vt:lpstr>
      <vt:lpstr>Диагностический тест</vt:lpstr>
      <vt:lpstr>Использование образовательного сервиса «Learnis» для формирования математической и финансовой грамотности (1-6 классы) </vt:lpstr>
      <vt:lpstr>Сборник заданий  для 1-4 классов </vt:lpstr>
      <vt:lpstr>Использование электронных таблиц при решении задач по финансовой грамотности (7-11 классы)</vt:lpstr>
      <vt:lpstr>Microsoft Excel</vt:lpstr>
      <vt:lpstr>Презентация PowerPoint</vt:lpstr>
      <vt:lpstr>Презентация PowerPoint</vt:lpstr>
      <vt:lpstr>Презентация PowerPoint</vt:lpstr>
      <vt:lpstr>Банк заданий  http://school1.admsurgut.ru/metodicheskaya-deyatelnost</vt:lpstr>
      <vt:lpstr>Компетенции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С. Луценко</dc:creator>
  <cp:lastModifiedBy>Елена С. Луценко</cp:lastModifiedBy>
  <cp:revision>35</cp:revision>
  <dcterms:created xsi:type="dcterms:W3CDTF">2022-08-22T05:05:07Z</dcterms:created>
  <dcterms:modified xsi:type="dcterms:W3CDTF">2022-09-29T03:07:44Z</dcterms:modified>
</cp:coreProperties>
</file>