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97" r:id="rId22"/>
    <p:sldId id="302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47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9D8D-5C91-4D86-94EC-AF9E1D76FCC7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13F-5245-4E66-8447-B68E2C313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97FD-9921-4BB2-BB5E-C4D319147864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F626-B2D6-4312-9923-31511E0CFC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C1A8-5235-426D-AB74-0EF71F41F0AF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17C3-D110-42D2-81DF-BA3EA5A42F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AB75-6803-4200-A617-EEDA788752EC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6783-0049-40EC-8525-595521C4B2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C16C-44E9-414D-8E7C-58716A47B931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F256-E347-43D9-A41B-E45ED4A58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140C-8009-466B-835D-A8C69BDF7B56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F4DA-1644-4D05-B040-611069834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8F87-92B8-4CFB-986C-1D8F883121DC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4F7A-CFC5-4D4F-9281-E759EF55C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E470-EBE5-461B-8C22-57DF52261552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C9AB-F83A-46A7-9649-071E0B183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5CA2-CC33-46E6-AF01-934E553B2E96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700E-B268-4E3A-AF9B-F884BD0D02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063F-D03D-49F7-9912-68236CF8370E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0F2C-FD32-41E6-8EE1-36AB0EA0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BB3E-72D2-41F3-995E-99AC07E7F790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C399-4A44-4CAA-88A0-13B6A7C00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17CCF-3AAB-42DA-9B76-D3DB9022B550}" type="datetimeFigureOut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A6BC2-40DF-4258-B7CF-D2617AA17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VXyCdSJe_bkIYapgWruNvda-yqf_9Be20jGfnqxqfF0/edi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5399087" cy="4536504"/>
          </a:xfrm>
        </p:spPr>
        <p:txBody>
          <a:bodyPr/>
          <a:lstStyle/>
          <a:p>
            <a:pPr algn="ctr" eaLnBrk="1" hangingPunct="1"/>
            <a:r>
              <a:rPr lang="ru-RU" sz="3600" b="0" dirty="0" smtClean="0">
                <a:solidFill>
                  <a:srgbClr val="E46C0A"/>
                </a:solidFill>
              </a:rPr>
              <a:t/>
            </a:r>
            <a:br>
              <a:rPr lang="ru-RU" sz="3600" b="0" dirty="0" smtClean="0">
                <a:solidFill>
                  <a:srgbClr val="E46C0A"/>
                </a:solidFill>
              </a:rPr>
            </a:br>
            <a:r>
              <a:rPr lang="ru-RU" sz="3600" b="0" dirty="0">
                <a:solidFill>
                  <a:srgbClr val="E46C0A"/>
                </a:solidFill>
              </a:rPr>
              <a:t/>
            </a:r>
            <a:br>
              <a:rPr lang="ru-RU" sz="3600" b="0" dirty="0">
                <a:solidFill>
                  <a:srgbClr val="E46C0A"/>
                </a:solidFill>
              </a:rPr>
            </a:br>
            <a:r>
              <a:rPr lang="ru-RU" sz="3600" b="0" dirty="0" smtClean="0">
                <a:solidFill>
                  <a:srgbClr val="E46C0A"/>
                </a:solidFill>
              </a:rPr>
              <a:t>Формирование финансовой грамотности школьников на уроках литературы</a:t>
            </a:r>
            <a:endParaRPr sz="3600" b="0" dirty="0" smtClean="0">
              <a:solidFill>
                <a:srgbClr val="E46C0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3" y="5572125"/>
            <a:ext cx="5543550" cy="7524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Солдатова Ольга Андреевна, учитель русского языка и литературы МБОУ СОШ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400" dirty="0" smtClean="0"/>
              <a:t>Какое </a:t>
            </a:r>
            <a:r>
              <a:rPr lang="ru-RU" sz="4400" dirty="0"/>
              <a:t>сказочное животное умело </a:t>
            </a:r>
            <a:r>
              <a:rPr lang="ru-RU" sz="4400" dirty="0" smtClean="0"/>
              <a:t>изготавливать </a:t>
            </a:r>
            <a:r>
              <a:rPr lang="ru-RU" sz="4400" dirty="0"/>
              <a:t>золотые монеты простым ударом копыта?</a:t>
            </a:r>
          </a:p>
        </p:txBody>
      </p:sp>
    </p:spTree>
    <p:extLst>
      <p:ext uri="{BB962C8B-B14F-4D97-AF65-F5344CB8AC3E}">
        <p14:creationId xmlns:p14="http://schemas.microsoft.com/office/powerpoint/2010/main" val="2069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/>
              <a:t>З</a:t>
            </a:r>
            <a:r>
              <a:rPr lang="ru-RU" sz="3600" b="0" dirty="0" smtClean="0"/>
              <a:t>олотая  антилопа</a:t>
            </a:r>
            <a:endParaRPr lang="ru-RU" sz="3600" b="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" b="180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400" dirty="0"/>
              <a:t>В какой сказке простая труженица домашнего подворья создает изделие из драгоценного метала и что это за металл?</a:t>
            </a:r>
          </a:p>
        </p:txBody>
      </p:sp>
    </p:spTree>
    <p:extLst>
      <p:ext uri="{BB962C8B-B14F-4D97-AF65-F5344CB8AC3E}">
        <p14:creationId xmlns:p14="http://schemas.microsoft.com/office/powerpoint/2010/main" val="18733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/>
              <a:t>«Курочка Ряба», золото</a:t>
            </a:r>
            <a:endParaRPr lang="ru-RU" sz="3600" b="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123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4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400" dirty="0" smtClean="0"/>
              <a:t>Герой </a:t>
            </a:r>
            <a:r>
              <a:rPr lang="ru-RU" sz="4400" dirty="0"/>
              <a:t>какой сказки с помощью рекламы помог простому крестьянину занять высокий статус в обществе?</a:t>
            </a:r>
          </a:p>
        </p:txBody>
      </p:sp>
    </p:spTree>
    <p:extLst>
      <p:ext uri="{BB962C8B-B14F-4D97-AF65-F5344CB8AC3E}">
        <p14:creationId xmlns:p14="http://schemas.microsoft.com/office/powerpoint/2010/main" val="18353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/>
              <a:t>Кот в сапогах</a:t>
            </a:r>
            <a:endParaRPr lang="ru-RU" sz="3600" b="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b="1944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 smtClean="0"/>
              <a:t>Художественные произведения, направленные на формирование финансовой грамотности школьников</a:t>
            </a:r>
            <a:endParaRPr lang="ru-RU" sz="2400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6" y="1687913"/>
            <a:ext cx="8463425" cy="4333375"/>
          </a:xfrm>
        </p:spPr>
      </p:pic>
    </p:spTree>
    <p:extLst>
      <p:ext uri="{BB962C8B-B14F-4D97-AF65-F5344CB8AC3E}">
        <p14:creationId xmlns:p14="http://schemas.microsoft.com/office/powerpoint/2010/main" val="40224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/>
              <a:t>Роман «Дубровский» А.С. </a:t>
            </a:r>
            <a:r>
              <a:rPr lang="ru-RU" sz="4000" b="0" dirty="0" smtClean="0"/>
              <a:t>Пушкина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z="2800" dirty="0" smtClean="0"/>
              <a:t>Работаем с эпизодом: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500" dirty="0" smtClean="0"/>
              <a:t>Дубровский </a:t>
            </a:r>
            <a:r>
              <a:rPr lang="ru-RU" sz="1500" dirty="0"/>
              <a:t>получил из города приглашение доставить немедленно надлежащие объяснения насчет его владения сельцом </a:t>
            </a:r>
            <a:r>
              <a:rPr lang="ru-RU" sz="1500" dirty="0" err="1"/>
              <a:t>Кистеневкою</a:t>
            </a:r>
            <a:r>
              <a:rPr lang="ru-RU" sz="1500" dirty="0"/>
              <a:t>.</a:t>
            </a:r>
          </a:p>
          <a:p>
            <a:pPr marL="0" indent="0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Андрей </a:t>
            </a:r>
            <a:r>
              <a:rPr lang="ru-RU" sz="1500" dirty="0"/>
              <a:t>Гаврилович, изумленный неожиданным запросом, в тот же день написал в ответ довольно грубое отношение, в коем объявлял он, что сельцо </a:t>
            </a:r>
            <a:r>
              <a:rPr lang="ru-RU" sz="1500" dirty="0" err="1"/>
              <a:t>Кистеневка</a:t>
            </a:r>
            <a:r>
              <a:rPr lang="ru-RU" sz="1500" dirty="0"/>
              <a:t> досталось ему по смерти покойного его родителя, что он владеет им по праву наследства, что Троекурову до него дела никакого нет и что всякое постороннее притязание на сию его собственность есть ябеда и мошенничество.</a:t>
            </a:r>
          </a:p>
          <a:p>
            <a:pPr marL="0" indent="0">
              <a:buNone/>
            </a:pPr>
            <a:r>
              <a:rPr lang="ru-RU" sz="1500" dirty="0" smtClean="0"/>
              <a:t>     Письмо </a:t>
            </a:r>
            <a:r>
              <a:rPr lang="ru-RU" sz="1500" dirty="0"/>
              <a:t>сие произвело весьма приятное впечатление в душе заседателя </a:t>
            </a:r>
            <a:r>
              <a:rPr lang="ru-RU" sz="1500" dirty="0" err="1"/>
              <a:t>Шабашкина</a:t>
            </a:r>
            <a:r>
              <a:rPr lang="ru-RU" sz="1500" dirty="0"/>
              <a:t>. Он увидел, во-первых, что Дубровский мало знает толку в делах, во-вторых, что человека столь горячего и неосмотрительного нетрудно будет поставить в самое невыгодное </a:t>
            </a:r>
            <a:r>
              <a:rPr lang="ru-RU" sz="1500" dirty="0" smtClean="0"/>
              <a:t>положение.</a:t>
            </a:r>
          </a:p>
          <a:p>
            <a:pPr marL="0" indent="0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Помещик </a:t>
            </a:r>
            <a:r>
              <a:rPr lang="ru-RU" sz="1500" dirty="0"/>
              <a:t>Троекуров, поссорившись с Андреем Гавриловичем Дубровским (отцом главного героя), решил отсудить у него имение </a:t>
            </a:r>
            <a:r>
              <a:rPr lang="ru-RU" sz="1500" dirty="0" err="1"/>
              <a:t>Кистенёвку</a:t>
            </a:r>
            <a:r>
              <a:rPr lang="ru-RU" sz="1500" dirty="0"/>
              <a:t>. Отец Троекурова когда-то продал имение отцу Андрея Гавриловича. Тот оформил </a:t>
            </a:r>
            <a:r>
              <a:rPr lang="ru-RU" sz="1500" dirty="0" smtClean="0"/>
              <a:t>купчую, </a:t>
            </a:r>
            <a:r>
              <a:rPr lang="ru-RU" sz="1500" dirty="0"/>
              <a:t>выплатил продавцу всю сумму и вступил в собственность.</a:t>
            </a:r>
          </a:p>
          <a:p>
            <a:pPr marL="0" indent="0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Но </a:t>
            </a:r>
            <a:r>
              <a:rPr lang="ru-RU" sz="1500" dirty="0"/>
              <a:t>купчая и доверенность сгорели при пожаре, а о том, чтобы взять выписку из записей крепостных дел, Андрей Гаврилович даже не подумал. Также он проигнорировал первый судебный запрос и долго не предпринимал никаких попыток доказать, что он законный хозяин </a:t>
            </a:r>
            <a:r>
              <a:rPr lang="ru-RU" sz="1500" dirty="0" err="1"/>
              <a:t>Кистенёвки</a:t>
            </a:r>
            <a:r>
              <a:rPr lang="ru-RU" sz="1500" dirty="0"/>
              <a:t>. Однако без документов получалось, что Дубровские не покупали имение, и оно по-прежнему в собственности у Троекурова. И в результате суд встал на сторону истца.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0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/>
              <a:t>Роман «Дубровский» А.С. </a:t>
            </a:r>
            <a:r>
              <a:rPr lang="ru-RU" sz="4000" b="0" dirty="0" smtClean="0"/>
              <a:t>Пушкина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z="2800" b="1" dirty="0"/>
              <a:t>Составляем словарь финансовых </a:t>
            </a:r>
            <a:r>
              <a:rPr lang="ru-RU" sz="2800" b="1" dirty="0" smtClean="0"/>
              <a:t>документов:</a:t>
            </a:r>
          </a:p>
          <a:p>
            <a:pPr marL="0" indent="0">
              <a:buNone/>
            </a:pPr>
            <a:r>
              <a:rPr lang="ru-RU" sz="1500" b="1" i="1" dirty="0" smtClean="0"/>
              <a:t>     Купчая</a:t>
            </a:r>
            <a:r>
              <a:rPr lang="ru-RU" sz="1500" i="1" dirty="0" smtClean="0"/>
              <a:t> </a:t>
            </a:r>
            <a:r>
              <a:rPr lang="ru-RU" sz="1500" i="1" dirty="0"/>
              <a:t>- это документ, который в своё время подтверждал переход собственности, земельного участка, от одного субъекта другому и подтверждал его право владения. Такая купчая предполагает временную передачу имущества в виде залога для получения кредита, после погашения которого, временно переданное имущество возвращается обратно хозяину. Что такое купчая? По сей день это является документом для перехода недвижимости от одного лица к другому (купля-продажа в современном языке), на что юридическую силу входит после подписания всех документов у нотариуса</a:t>
            </a:r>
            <a:r>
              <a:rPr lang="ru-RU" sz="1500" i="1" dirty="0" smtClean="0"/>
              <a:t>.</a:t>
            </a:r>
            <a:endParaRPr lang="ru-RU" sz="1500" dirty="0"/>
          </a:p>
          <a:p>
            <a:pPr marL="0" indent="0">
              <a:buNone/>
            </a:pPr>
            <a:r>
              <a:rPr lang="ru-RU" sz="1500" b="1" i="1" dirty="0" smtClean="0"/>
              <a:t>     Право </a:t>
            </a:r>
            <a:r>
              <a:rPr lang="ru-RU" sz="1500" b="1" i="1" dirty="0"/>
              <a:t>наследования</a:t>
            </a:r>
            <a:r>
              <a:rPr lang="ru-RU" sz="1500" i="1" dirty="0"/>
              <a:t> — это установленная Конституцией и ГК возможность гражданина передать свои вещи по своему желанию. Согласно этой статье право наследования является неотъемлемым правом гражданина. Право наследования — это наделенная Гражданским законодательством возможность лица быть участником наследственных отношений и совершить действия по передаче своего имущества по наследству либо принять имущественные права от наследодателя</a:t>
            </a:r>
            <a:r>
              <a:rPr lang="ru-RU" sz="1500" i="1" dirty="0" smtClean="0"/>
              <a:t>.</a:t>
            </a:r>
            <a:endParaRPr lang="ru-RU" sz="1500" dirty="0"/>
          </a:p>
          <a:p>
            <a:pPr marL="0" indent="0">
              <a:buNone/>
            </a:pPr>
            <a:r>
              <a:rPr lang="ru-RU" sz="1500" b="1" i="1" dirty="0" smtClean="0"/>
              <a:t>     Собственность</a:t>
            </a:r>
            <a:r>
              <a:rPr lang="ru-RU" sz="1500" i="1" dirty="0" smtClean="0"/>
              <a:t> </a:t>
            </a:r>
            <a:r>
              <a:rPr lang="ru-RU" sz="1500" i="1" dirty="0"/>
              <a:t>— принадлежность материальных и духовных ценностей определенным лицам, юридическое право на такую принадлежность и экономические отношения между людьми по поводу принадлежности, раздела, передела объектов </a:t>
            </a:r>
            <a:r>
              <a:rPr lang="ru-RU" sz="1500" i="1"/>
              <a:t>собственности</a:t>
            </a:r>
            <a:r>
              <a:rPr lang="ru-RU" sz="1500" i="1" smtClean="0"/>
              <a:t>.</a:t>
            </a:r>
          </a:p>
          <a:p>
            <a:pPr marL="0" indent="0">
              <a:buNone/>
            </a:pPr>
            <a:endParaRPr lang="ru-RU" sz="1500" dirty="0"/>
          </a:p>
          <a:p>
            <a:r>
              <a:rPr lang="ru-RU" sz="2800" b="1" dirty="0"/>
              <a:t>Обсуждаем, зачем нужны такие документы.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/>
              <a:t>Рассказ «Уроки французского» В.Г. Распутина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z="2800" b="1" dirty="0" smtClean="0"/>
              <a:t>Работаем с эпизодом:</a:t>
            </a:r>
          </a:p>
          <a:p>
            <a:endParaRPr lang="ru-RU" sz="2800" b="1" dirty="0" smtClean="0"/>
          </a:p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   «</a:t>
            </a:r>
            <a:r>
              <a:rPr lang="ru-RU" sz="2800" i="1" dirty="0"/>
              <a:t>Все же раза два она подкладывала мне в письмо по пятерке – на молоко. На теперешние, это пятьдесят копеек, не разживешься, но все равно деньги, на них на базаре можно было купить пять пол-литровых баночек молока, по рублю за баночку…»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3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ик\Pictures\чит грам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227"/>
            <a:ext cx="9144000" cy="37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/>
              <a:t>Рассказ «Уроки французского» В.Г. Распутина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z="2800" b="1" dirty="0" smtClean="0"/>
              <a:t>Кейс-задание</a:t>
            </a:r>
            <a:r>
              <a:rPr lang="ru-RU" sz="2800" b="1" dirty="0"/>
              <a:t>: Помоги главному герою распределить деньги на</a:t>
            </a:r>
            <a:r>
              <a:rPr lang="ru-RU" sz="2800" dirty="0"/>
              <a:t> </a:t>
            </a:r>
            <a:r>
              <a:rPr lang="ru-RU" sz="2800" b="1" dirty="0"/>
              <a:t>неделю. </a:t>
            </a:r>
            <a:endParaRPr lang="ru-RU" sz="2800" b="1" dirty="0" smtClean="0"/>
          </a:p>
          <a:p>
            <a:endParaRPr lang="ru-RU" sz="2800" dirty="0"/>
          </a:p>
          <a:p>
            <a:pPr marL="0" indent="0">
              <a:buNone/>
            </a:pPr>
            <a:r>
              <a:rPr lang="ru-RU" sz="1800" i="1" dirty="0" smtClean="0"/>
              <a:t>     </a:t>
            </a:r>
            <a:r>
              <a:rPr lang="ru-RU" sz="1800" b="1" i="1" dirty="0" smtClean="0"/>
              <a:t>Бюджет</a:t>
            </a:r>
            <a:r>
              <a:rPr lang="ru-RU" sz="1800" i="1" dirty="0" smtClean="0"/>
              <a:t> </a:t>
            </a:r>
            <a:r>
              <a:rPr lang="ru-RU" sz="1800" i="1" dirty="0"/>
              <a:t>– схема доходов и расходов определенного объекта (одного человека, семьи, организации), устанавливаемая на определенный период времени ими</a:t>
            </a:r>
            <a:r>
              <a:rPr lang="ru-RU" sz="1800" i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b="1" dirty="0"/>
              <a:t>П</a:t>
            </a:r>
            <a:r>
              <a:rPr lang="ru-RU" sz="2800" b="1" dirty="0" smtClean="0"/>
              <a:t>роводим </a:t>
            </a:r>
            <a:r>
              <a:rPr lang="ru-RU" sz="2800" b="1" dirty="0"/>
              <a:t>беседу о том, как можно сэкономить.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/>
              <a:t>Поэма «Мёртвые души» Н.В. Гоголя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z="2800" b="1" dirty="0"/>
              <a:t>Читаем </a:t>
            </a:r>
            <a:r>
              <a:rPr lang="ru-RU" sz="2800" b="1" dirty="0" smtClean="0"/>
              <a:t>текст  (глава 6, где знакомимся с помещиком Плюшкиным).  </a:t>
            </a:r>
          </a:p>
          <a:p>
            <a:endParaRPr lang="ru-RU" sz="1600" dirty="0"/>
          </a:p>
          <a:p>
            <a:r>
              <a:rPr lang="ru-RU" sz="2800" b="1" dirty="0"/>
              <a:t>Обсуждаем: </a:t>
            </a:r>
            <a:endParaRPr lang="ru-RU" sz="2800" b="1" dirty="0" smtClean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	</a:t>
            </a:r>
            <a:r>
              <a:rPr lang="ru-RU" sz="1600" dirty="0" smtClean="0"/>
              <a:t>1</a:t>
            </a:r>
            <a:r>
              <a:rPr lang="ru-RU" sz="1600" dirty="0"/>
              <a:t>. Можно ли назвать Плюшкина экономным хозяином?</a:t>
            </a:r>
          </a:p>
          <a:p>
            <a:pPr marL="0" indent="0">
              <a:buNone/>
            </a:pPr>
            <a:r>
              <a:rPr lang="ru-RU" sz="1600" dirty="0" smtClean="0"/>
              <a:t>	2</a:t>
            </a:r>
            <a:r>
              <a:rPr lang="ru-RU" sz="1600" dirty="0"/>
              <a:t>. Как отразилась скупость на его характере? </a:t>
            </a:r>
          </a:p>
          <a:p>
            <a:pPr marL="0" indent="0">
              <a:buNone/>
            </a:pPr>
            <a:r>
              <a:rPr lang="ru-RU" sz="1600" dirty="0" smtClean="0"/>
              <a:t>	3</a:t>
            </a:r>
            <a:r>
              <a:rPr lang="ru-RU" sz="1600" dirty="0"/>
              <a:t>. Какие чувства вы испытали, познакомившись с этим героем? 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4</a:t>
            </a:r>
            <a:r>
              <a:rPr lang="ru-RU" sz="1600" dirty="0"/>
              <a:t>. Чем отличается экономный человек от </a:t>
            </a:r>
            <a:r>
              <a:rPr lang="ru-RU" sz="1600" dirty="0" smtClean="0"/>
              <a:t>жадного?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5</a:t>
            </a:r>
            <a:r>
              <a:rPr lang="ru-RU" sz="1600" dirty="0"/>
              <a:t>. На чем можно сэкономить?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6</a:t>
            </a:r>
            <a:r>
              <a:rPr lang="ru-RU" sz="1600" dirty="0"/>
              <a:t>. А на чём нельзя экономить?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7</a:t>
            </a:r>
            <a:r>
              <a:rPr lang="ru-RU" sz="1600" dirty="0"/>
              <a:t>. Какие дополнительные источники дохода может найти семья?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4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/>
              <a:t>Поэма «Мёртвые души» Н.В. Гоголя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z="2800" dirty="0"/>
              <a:t>Рассмотрим следующую финансовую </a:t>
            </a:r>
            <a:r>
              <a:rPr lang="ru-RU" sz="2800" dirty="0" smtClean="0"/>
              <a:t>операцию:</a:t>
            </a:r>
            <a:endParaRPr lang="ru-RU" sz="2800" dirty="0"/>
          </a:p>
          <a:p>
            <a:pPr marL="0" indent="0">
              <a:buNone/>
            </a:pPr>
            <a:r>
              <a:rPr lang="ru-RU" sz="1600" dirty="0" smtClean="0"/>
              <a:t>     Чичикову </a:t>
            </a:r>
            <a:r>
              <a:rPr lang="ru-RU" sz="1600" dirty="0"/>
              <a:t>нужен стартовый капитал, и основа его бизнес-плана — получение кредита под фиктивный залог умерших крепостных крестьян. Эту инновационную идею (как основу для сюжета) подарил Н.В. Гоголю А.С</a:t>
            </a:r>
            <a:r>
              <a:rPr lang="ru-RU" sz="1600" dirty="0" smtClean="0"/>
              <a:t>. Пушкин</a:t>
            </a:r>
            <a:r>
              <a:rPr lang="ru-RU" sz="1600" dirty="0"/>
              <a:t>. Сведения о крестьянах находились в ревизских сказках — переписях населения. В промежутках между переписями умершие по документам считались живыми, а банки работали с документами. Поэтому скупка мёртвых душ — процесс формирования залоговой массы. Правда, в залог можно было отдавать крестьян с землей, а земли у Чичикова не было. Но в то время для освоения Херсонской и Таврической губерний земли помещикам предоставлялись бесплатно, поэтому Чичиков покупает крестьян «на вывод», с переселением.</a:t>
            </a:r>
          </a:p>
          <a:p>
            <a:pPr marL="0" indent="0">
              <a:buNone/>
            </a:pPr>
            <a:r>
              <a:rPr lang="ru-RU" sz="1600" dirty="0" smtClean="0"/>
              <a:t>     Для </a:t>
            </a:r>
            <a:r>
              <a:rPr lang="ru-RU" sz="1600" dirty="0"/>
              <a:t>банка он предоставил бы свидетельства о собственности на землю, должным образом зарегистрированные купчие крепости (договоры о покупке крестьян), судебные решения о переселении крестьян. При необходимости он был готов предоставлять дополнительные справки о крестьянах от капитана-исправника (несомненно, за взятки). Кредит Чичиков собирался брать в Опекунском совете Воспитательного дома — небанковском финансовом институте, осуществлявшем, в том числе, ломбардное кредитование.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/>
              <a:t>Поэма «Мёртвые души» Н.В. Гоголя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z="2800" b="1" dirty="0"/>
              <a:t>Решение финансовой </a:t>
            </a:r>
            <a:r>
              <a:rPr lang="ru-RU" sz="2800" b="1" dirty="0" smtClean="0"/>
              <a:t>задачи: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1600" dirty="0" smtClean="0"/>
              <a:t>     Цена </a:t>
            </a:r>
            <a:r>
              <a:rPr lang="ru-RU" sz="1600" dirty="0"/>
              <a:t>ревизской души — до 500 руб., залоговая стоимость — 200 руб. Издержки Чичикова нельзя точно оценить — нет данных о структуре покупки. У Коробочки он купил 18 душ всего за 15 руб., у Плюшкина — 198 душ по 32 коп. за штуку. Манилов души подарил, но цифра не приведена, нет данных и по Собакевичу, известна лишь цена – 2,5 руб. за душу. Разумно считать, что у них куплено по 100 душ (нет данных о различиях в смертности в двух поместьях) — это дает 416 душ (из текста известно, что всего душ было более 400).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Тогда </a:t>
            </a:r>
            <a:r>
              <a:rPr lang="ru-RU" sz="1600" dirty="0"/>
              <a:t>средняя цена — 70 коп. за душу при залоговой стоимости в 200 руб. Блестящий результат,  </a:t>
            </a:r>
            <a:r>
              <a:rPr lang="ru-RU" sz="1600" dirty="0" smtClean="0"/>
              <a:t>высокая </a:t>
            </a:r>
            <a:r>
              <a:rPr lang="ru-RU" sz="1600" dirty="0"/>
              <a:t>прибыль.</a:t>
            </a:r>
          </a:p>
          <a:p>
            <a:pPr marL="0" indent="0">
              <a:buNone/>
            </a:pPr>
            <a:r>
              <a:rPr lang="ru-RU" sz="1600" dirty="0" smtClean="0"/>
              <a:t>      </a:t>
            </a:r>
          </a:p>
          <a:p>
            <a:pPr marL="0" indent="0">
              <a:buNone/>
            </a:pPr>
            <a:r>
              <a:rPr lang="ru-RU" sz="1600" dirty="0" smtClean="0"/>
              <a:t>     В </a:t>
            </a:r>
            <a:r>
              <a:rPr lang="ru-RU" sz="1600" dirty="0"/>
              <a:t>финале птица-тройка несётся по российской равнине, увозя Чичикова с комплектом документов. Он едет в банк за кредитом в 80 тыс. руб. на стандартных для того времени условиях — 6% годовых на 24 года.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0" dirty="0"/>
              <a:t>По этой ссылке на </a:t>
            </a:r>
            <a:r>
              <a:rPr lang="ru-RU" sz="2400" b="0" dirty="0" err="1"/>
              <a:t>гугл</a:t>
            </a:r>
            <a:r>
              <a:rPr lang="ru-RU" sz="2400" b="0" dirty="0"/>
              <a:t>-форму Вы сможете получить сертификат участника </a:t>
            </a:r>
            <a:r>
              <a:rPr lang="ru-RU" sz="2400" b="0" dirty="0" smtClean="0"/>
              <a:t>форума</a:t>
            </a:r>
            <a:r>
              <a:rPr lang="ru-RU" sz="2400" b="0" dirty="0"/>
              <a:t/>
            </a:r>
            <a:br>
              <a:rPr lang="ru-RU" sz="2400" b="0" dirty="0"/>
            </a:br>
            <a:endParaRPr lang="ru-RU" sz="24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996951"/>
            <a:ext cx="7772400" cy="1409949"/>
          </a:xfrm>
        </p:spPr>
        <p:txBody>
          <a:bodyPr/>
          <a:lstStyle/>
          <a:p>
            <a:r>
              <a:rPr lang="ru-RU" u="sng" dirty="0">
                <a:hlinkClick r:id="rId2"/>
              </a:rPr>
              <a:t>https://docs.google.com/forms/d/1VXyCdSJe_bkIYapgWruNvda-yqf_9Be20jGfnqxqfF0/edit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ик\Pictures\чит грам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986"/>
            <a:ext cx="9144000" cy="51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	Читательская </a:t>
            </a:r>
            <a:r>
              <a:rPr lang="ru-RU" b="1" dirty="0"/>
              <a:t>грамотность </a:t>
            </a:r>
            <a:r>
              <a:rPr lang="ru-RU" dirty="0"/>
              <a:t>−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	Финансовая </a:t>
            </a:r>
            <a:r>
              <a:rPr lang="ru-RU" b="1" dirty="0"/>
              <a:t>грамотность </a:t>
            </a:r>
            <a:r>
              <a:rPr lang="ru-RU" dirty="0" smtClean="0"/>
              <a:t>−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dirty="0"/>
              <a:t>личности принимать разумные, целесообразные решения, связанные с финансами, в различных ситуациях собственной жизнедеятельности.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9083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400" dirty="0" smtClean="0"/>
              <a:t>В </a:t>
            </a:r>
            <a:r>
              <a:rPr lang="ru-RU" sz="4400" dirty="0"/>
              <a:t>какой сказке говорится о нелегком пути хлебобулочного изделия до потребителя?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0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/>
              <a:t>«Колобок»</a:t>
            </a:r>
            <a:endParaRPr lang="ru-RU" sz="3600" b="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0" b="13540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400" dirty="0"/>
              <a:t>В какой сказке описывается эффективность коллективного труда?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0" dirty="0" smtClean="0"/>
              <a:t>«Репка»</a:t>
            </a:r>
            <a:endParaRPr lang="ru-RU" sz="3600" b="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92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FEF848-419D-42F3-BF1D-92A4EE6CD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975</TotalTime>
  <Words>1021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Medium Cond</vt:lpstr>
      <vt:lpstr>Impact</vt:lpstr>
      <vt:lpstr>CSC(2)</vt:lpstr>
      <vt:lpstr>  Формирование финансовой грамотности школьников на уроках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«Колобок»</vt:lpstr>
      <vt:lpstr>Презентация PowerPoint</vt:lpstr>
      <vt:lpstr>«Репка»</vt:lpstr>
      <vt:lpstr>Презентация PowerPoint</vt:lpstr>
      <vt:lpstr>Золотая  антилопа</vt:lpstr>
      <vt:lpstr>Презентация PowerPoint</vt:lpstr>
      <vt:lpstr>«Курочка Ряба», золото</vt:lpstr>
      <vt:lpstr>Презентация PowerPoint</vt:lpstr>
      <vt:lpstr>Кот в сапогах</vt:lpstr>
      <vt:lpstr>Художественные произведения, направленные на формирование финансовой грамотности школьников</vt:lpstr>
      <vt:lpstr>Роман «Дубровский» А.С. Пушкина</vt:lpstr>
      <vt:lpstr>Роман «Дубровский» А.С. Пушкина</vt:lpstr>
      <vt:lpstr>Рассказ «Уроки французского» В.Г. Распутина</vt:lpstr>
      <vt:lpstr>Рассказ «Уроки французского» В.Г. Распутина</vt:lpstr>
      <vt:lpstr>Поэма «Мёртвые души» Н.В. Гоголя</vt:lpstr>
      <vt:lpstr>Поэма «Мёртвые души» Н.В. Гоголя</vt:lpstr>
      <vt:lpstr>Поэма «Мёртвые души» Н.В. Гоголя</vt:lpstr>
      <vt:lpstr>По этой ссылке на гугл-форму Вы сможете получить сертификат участника форума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Смысловое чтение</dc:title>
  <dc:creator>никс</dc:creator>
  <cp:lastModifiedBy>Ольга А. Салеева</cp:lastModifiedBy>
  <cp:revision>60</cp:revision>
  <dcterms:created xsi:type="dcterms:W3CDTF">2013-12-19T01:34:51Z</dcterms:created>
  <dcterms:modified xsi:type="dcterms:W3CDTF">2022-12-21T06:05:08Z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TC300095639990</vt:lpwstr>
  </property>
</Properties>
</file>