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2"/>
  </p:notesMasterIdLst>
  <p:handoutMasterIdLst>
    <p:handoutMasterId r:id="rId43"/>
  </p:handoutMasterIdLst>
  <p:sldIdLst>
    <p:sldId id="257" r:id="rId2"/>
    <p:sldId id="421" r:id="rId3"/>
    <p:sldId id="296" r:id="rId4"/>
    <p:sldId id="372" r:id="rId5"/>
    <p:sldId id="419" r:id="rId6"/>
    <p:sldId id="420" r:id="rId7"/>
    <p:sldId id="422" r:id="rId8"/>
    <p:sldId id="436" r:id="rId9"/>
    <p:sldId id="437" r:id="rId10"/>
    <p:sldId id="438" r:id="rId11"/>
    <p:sldId id="439" r:id="rId12"/>
    <p:sldId id="441" r:id="rId13"/>
    <p:sldId id="442" r:id="rId14"/>
    <p:sldId id="426" r:id="rId15"/>
    <p:sldId id="373" r:id="rId16"/>
    <p:sldId id="427" r:id="rId17"/>
    <p:sldId id="431" r:id="rId18"/>
    <p:sldId id="432" r:id="rId19"/>
    <p:sldId id="430" r:id="rId20"/>
    <p:sldId id="428" r:id="rId21"/>
    <p:sldId id="435" r:id="rId22"/>
    <p:sldId id="375" r:id="rId23"/>
    <p:sldId id="443" r:id="rId24"/>
    <p:sldId id="385" r:id="rId25"/>
    <p:sldId id="408" r:id="rId26"/>
    <p:sldId id="409" r:id="rId27"/>
    <p:sldId id="386" r:id="rId28"/>
    <p:sldId id="390" r:id="rId29"/>
    <p:sldId id="305" r:id="rId30"/>
    <p:sldId id="306" r:id="rId31"/>
    <p:sldId id="308" r:id="rId32"/>
    <p:sldId id="314" r:id="rId33"/>
    <p:sldId id="315" r:id="rId34"/>
    <p:sldId id="406" r:id="rId35"/>
    <p:sldId id="429" r:id="rId36"/>
    <p:sldId id="413" r:id="rId37"/>
    <p:sldId id="414" r:id="rId38"/>
    <p:sldId id="404" r:id="rId39"/>
    <p:sldId id="434" r:id="rId40"/>
    <p:sldId id="359" r:id="rId4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C7810EE-7EE6-483F-98FF-F34DD13FA588}">
          <p14:sldIdLst>
            <p14:sldId id="257"/>
            <p14:sldId id="421"/>
            <p14:sldId id="296"/>
            <p14:sldId id="372"/>
            <p14:sldId id="419"/>
            <p14:sldId id="420"/>
            <p14:sldId id="422"/>
            <p14:sldId id="436"/>
            <p14:sldId id="437"/>
            <p14:sldId id="438"/>
            <p14:sldId id="439"/>
            <p14:sldId id="441"/>
            <p14:sldId id="442"/>
            <p14:sldId id="426"/>
            <p14:sldId id="373"/>
            <p14:sldId id="427"/>
            <p14:sldId id="431"/>
            <p14:sldId id="432"/>
            <p14:sldId id="430"/>
            <p14:sldId id="428"/>
            <p14:sldId id="435"/>
            <p14:sldId id="375"/>
            <p14:sldId id="443"/>
            <p14:sldId id="385"/>
            <p14:sldId id="408"/>
            <p14:sldId id="409"/>
            <p14:sldId id="386"/>
            <p14:sldId id="390"/>
            <p14:sldId id="305"/>
            <p14:sldId id="306"/>
            <p14:sldId id="308"/>
            <p14:sldId id="314"/>
            <p14:sldId id="315"/>
            <p14:sldId id="406"/>
            <p14:sldId id="429"/>
            <p14:sldId id="413"/>
            <p14:sldId id="414"/>
            <p14:sldId id="404"/>
            <p14:sldId id="434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A8"/>
    <a:srgbClr val="333399"/>
    <a:srgbClr val="FFFF66"/>
    <a:srgbClr val="FFFFCC"/>
    <a:srgbClr val="FFFF99"/>
    <a:srgbClr val="FFD347"/>
    <a:srgbClr val="FFFF00"/>
    <a:srgbClr val="CCFF99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1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18.11.2024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28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30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984"/>
            <a:ext cx="8568952" cy="2677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</a:rPr>
              <a:t>Родительское собрание </a:t>
            </a:r>
            <a:endParaRPr lang="ru-RU" altLang="ru-RU" sz="2400" b="1" dirty="0" smtClean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</a:rPr>
              <a:t>«О ходе подготовки к государственной итоговой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аттестации-2025»</a:t>
            </a:r>
            <a:endParaRPr lang="ru-RU" altLang="ru-RU" sz="2400" b="1" dirty="0" smtClean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/>
              <a:t>МБОУ СОШ №1 </a:t>
            </a:r>
            <a:r>
              <a:rPr lang="ru-RU" altLang="ru-RU" sz="2400" b="1" dirty="0" smtClean="0"/>
              <a:t>19.11.2024 </a:t>
            </a:r>
            <a:r>
              <a:rPr lang="ru-RU" altLang="ru-RU" sz="2400" b="1" dirty="0" smtClean="0"/>
              <a:t>года</a:t>
            </a:r>
            <a:r>
              <a:rPr lang="ru-RU" altLang="ru-RU" sz="2400" b="1" dirty="0"/>
              <a:t/>
            </a:r>
            <a:br>
              <a:rPr lang="ru-RU" altLang="ru-RU" sz="2400" b="1" dirty="0"/>
            </a:br>
            <a:endParaRPr lang="ru-RU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5013176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86700" cy="45811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Критерии оценивания сочинения.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3995"/>
            <a:ext cx="7886700" cy="3676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u="sng" dirty="0">
                <a:solidFill>
                  <a:schemeClr val="accent4">
                    <a:lumMod val="50000"/>
                  </a:schemeClr>
                </a:solidFill>
              </a:rPr>
              <a:t>Сочинение оценивается по пяти критериям: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500" dirty="0" smtClean="0"/>
              <a:t>Соответствие </a:t>
            </a:r>
            <a:r>
              <a:rPr lang="ru-RU" sz="2500" dirty="0"/>
              <a:t>теме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500" dirty="0"/>
              <a:t>Аргументация. Привлечение литературного материала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500" dirty="0"/>
              <a:t>Композиция и логика рассуждения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500" dirty="0"/>
              <a:t>Качество письменной речи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500" dirty="0"/>
              <a:t>Грамотность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43711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получения оценки «зачет» </a:t>
            </a:r>
          </a:p>
          <a:p>
            <a:r>
              <a:rPr lang="ru-RU" sz="2400" dirty="0"/>
              <a:t>необходимо иметь положительный результат</a:t>
            </a:r>
          </a:p>
          <a:p>
            <a:r>
              <a:rPr lang="ru-RU" sz="2400" dirty="0"/>
              <a:t> по трем критериям (по критериям № 1 и № 2 – в обязательном порядке), </a:t>
            </a:r>
          </a:p>
          <a:p>
            <a:r>
              <a:rPr lang="ru-RU" sz="2400" dirty="0"/>
              <a:t>а также «зачет» по одному из других критериев. </a:t>
            </a:r>
          </a:p>
        </p:txBody>
      </p:sp>
    </p:spTree>
    <p:extLst>
      <p:ext uri="{BB962C8B-B14F-4D97-AF65-F5344CB8AC3E}">
        <p14:creationId xmlns:p14="http://schemas.microsoft.com/office/powerpoint/2010/main" val="134198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133594"/>
              </p:ext>
            </p:extLst>
          </p:nvPr>
        </p:nvGraphicFramePr>
        <p:xfrm>
          <a:off x="251520" y="2060848"/>
          <a:ext cx="8496944" cy="44020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7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59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77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№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ауд.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Допущенные нарушения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441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Не заполнено поле «Номер темы»</a:t>
                      </a:r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Несовпадение фактического количества бланков записи с количеством, указанным в бланке регистрации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Не указана фамилия участника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на последующих бланках записи</a:t>
                      </a:r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sz="13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Не соответствие кода работы бланка регистрации коду работы в бланках записи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Неверные паспортные данные, неверно указано отчество участника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Не указана аудитория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4177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В бланке регистрации в поле «Код темы» поставлен номер темы, отсутствующий в списке тем итогового сочинения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Не прописано наименование темы сочинения в начале работы, при переходе на другой лист не указано «Продолжение см. на следующей странице»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Неправильная фамилия на изображении (фамилия написана с ошибками, без исправлений)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91680" y="461887"/>
            <a:ext cx="698477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accent2">
                  <a:lumMod val="75000"/>
                </a:schemeClr>
              </a:solidFill>
              <a:latin typeface="Book Antiqua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Нарушения, выявленные при обработке бланков итогового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сочинения (изложения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>)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/>
              </a:rPr>
            </a:b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0437"/>
            <a:ext cx="1048603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62" y="692696"/>
            <a:ext cx="7886700" cy="4405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Структура сочинения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05" y="1700808"/>
            <a:ext cx="8329613" cy="385405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385763" indent="-385763"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Вступление. </a:t>
            </a:r>
            <a:r>
              <a:rPr lang="ru-RU" dirty="0" smtClean="0"/>
              <a:t>Размышление по теме сочинения. Оно</a:t>
            </a:r>
            <a:r>
              <a:rPr lang="ru-RU" b="1" dirty="0"/>
              <a:t> </a:t>
            </a:r>
            <a:r>
              <a:rPr lang="ru-RU" dirty="0"/>
              <a:t>раскрывает основную мысль, вводит в круг рассматриваемых проблем</a:t>
            </a:r>
            <a:r>
              <a:rPr lang="ru-RU" dirty="0" smtClean="0"/>
              <a:t>. (60-70 слов)</a:t>
            </a:r>
          </a:p>
          <a:p>
            <a:pPr marL="385763" indent="-385763">
              <a:buAutoNum type="arabicPeriod"/>
            </a:pPr>
            <a:endParaRPr lang="ru-RU" dirty="0" smtClean="0"/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Основная часть</a:t>
            </a:r>
            <a:r>
              <a:rPr lang="ru-RU" dirty="0" smtClean="0"/>
              <a:t>. В этой части доказывается 2-3 тезиса. Здесь раскрывается идея </a:t>
            </a:r>
            <a:r>
              <a:rPr lang="ru-RU" dirty="0"/>
              <a:t>сочинения и связанные с ней </a:t>
            </a:r>
            <a:r>
              <a:rPr lang="ru-RU" dirty="0" smtClean="0"/>
              <a:t>вопросы. </a:t>
            </a:r>
            <a:r>
              <a:rPr lang="ru-RU" dirty="0"/>
              <a:t>(200-250)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доказательство строится по принципу: тезис-доказательство-вывод- логический переход к новой мысли.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3. Заключение. </a:t>
            </a:r>
            <a:r>
              <a:rPr lang="ru-RU" dirty="0" smtClean="0"/>
              <a:t>Здесь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/>
              <a:t>подводятся </a:t>
            </a:r>
            <a:r>
              <a:rPr lang="ru-RU" dirty="0"/>
              <a:t>итоги, </a:t>
            </a:r>
            <a:r>
              <a:rPr lang="ru-RU" dirty="0" smtClean="0"/>
              <a:t>содержатся </a:t>
            </a:r>
            <a:r>
              <a:rPr lang="ru-RU" dirty="0"/>
              <a:t>конечные выводы и оценки</a:t>
            </a:r>
            <a:r>
              <a:rPr lang="ru-RU" dirty="0" smtClean="0"/>
              <a:t> (40-60 слов)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62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347663"/>
          </a:xfrm>
        </p:spPr>
        <p:txBody>
          <a:bodyPr>
            <a:noAutofit/>
          </a:bodyPr>
          <a:lstStyle/>
          <a:p>
            <a:r>
              <a:rPr lang="ru-RU" sz="2400" b="1" dirty="0"/>
              <a:t>Несколько советов по написанию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68052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ru-RU" b="1" dirty="0"/>
              <a:t>Выберите тему</a:t>
            </a:r>
            <a:r>
              <a:rPr lang="ru-RU" dirty="0"/>
              <a:t>. Прочитайте все предложенные темы сочинений и выберите ту из них, в которой вы лучше ориентируетесь. </a:t>
            </a:r>
            <a:r>
              <a:rPr lang="ru-RU" dirty="0" smtClean="0"/>
              <a:t>.</a:t>
            </a:r>
            <a:endParaRPr lang="ru-RU" dirty="0"/>
          </a:p>
          <a:p>
            <a:pPr marL="385763" indent="-385763">
              <a:buFont typeface="+mj-lt"/>
              <a:buAutoNum type="arabicPeriod"/>
            </a:pPr>
            <a:r>
              <a:rPr lang="ru-RU" b="1" dirty="0"/>
              <a:t>Сформулируйте вопросы</a:t>
            </a:r>
            <a:r>
              <a:rPr lang="ru-RU" dirty="0"/>
              <a:t>, на которые можно дать ответы в ходе рассуждения.</a:t>
            </a:r>
          </a:p>
          <a:p>
            <a:pPr marL="385763" indent="-385763">
              <a:buFont typeface="+mj-lt"/>
              <a:buAutoNum type="arabicPeriod"/>
            </a:pPr>
            <a:r>
              <a:rPr lang="ru-RU" b="1" dirty="0"/>
              <a:t>Сформулируйте аргументы</a:t>
            </a:r>
            <a:r>
              <a:rPr lang="ru-RU" dirty="0"/>
              <a:t>, подтверждения и доказательства </a:t>
            </a:r>
            <a:r>
              <a:rPr lang="ru-RU" dirty="0" smtClean="0"/>
              <a:t>своей </a:t>
            </a:r>
            <a:r>
              <a:rPr lang="ru-RU" dirty="0"/>
              <a:t>точки зрения. </a:t>
            </a:r>
          </a:p>
          <a:p>
            <a:pPr marL="385763" indent="-385763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dirty="0" smtClean="0"/>
              <a:t>. Пишем </a:t>
            </a:r>
            <a:r>
              <a:rPr lang="ru-RU" dirty="0"/>
              <a:t>вступление, выделяя в нем проблемы и вопросы.</a:t>
            </a:r>
          </a:p>
          <a:p>
            <a:pPr marL="385763" indent="-385763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Работаем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черновике</a:t>
            </a:r>
            <a:r>
              <a:rPr lang="ru-RU" dirty="0" smtClean="0"/>
              <a:t>. Пишем основную часть. Каждый </a:t>
            </a:r>
            <a:r>
              <a:rPr lang="ru-RU" dirty="0"/>
              <a:t>тезис подкрепляйте </a:t>
            </a:r>
            <a:r>
              <a:rPr lang="ru-RU" dirty="0" smtClean="0"/>
              <a:t>аргументами.</a:t>
            </a:r>
            <a:endParaRPr lang="ru-RU" dirty="0"/>
          </a:p>
          <a:p>
            <a:pPr marL="385763" indent="-385763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Работаем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черновике</a:t>
            </a:r>
            <a:r>
              <a:rPr lang="ru-RU" dirty="0" smtClean="0"/>
              <a:t>. Иногда </a:t>
            </a:r>
            <a:r>
              <a:rPr lang="ru-RU" dirty="0"/>
              <a:t>лучше начать с основного текста, а не с вступления, чтобы в ходе рассуждения более четко сформулировать проблемы, вопросы и ответы на них.</a:t>
            </a:r>
          </a:p>
          <a:p>
            <a:pPr marL="385763" indent="-385763">
              <a:buFont typeface="+mj-lt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Работаем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черновике</a:t>
            </a:r>
            <a:r>
              <a:rPr lang="ru-RU" dirty="0" smtClean="0"/>
              <a:t>. Вступление </a:t>
            </a:r>
            <a:r>
              <a:rPr lang="ru-RU" dirty="0"/>
              <a:t>и заключении должны быть логически связаны. </a:t>
            </a:r>
            <a:endParaRPr lang="ru-RU" dirty="0" smtClean="0"/>
          </a:p>
          <a:p>
            <a:pPr marL="385763" indent="-385763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Проверьте сочинение в черновике</a:t>
            </a:r>
            <a:r>
              <a:rPr lang="ru-RU" dirty="0" smtClean="0"/>
              <a:t>. Исправьте речевые, орфографические, пунктуационные и другие ошибки.</a:t>
            </a:r>
            <a:r>
              <a:rPr lang="ru-RU" dirty="0"/>
              <a:t> Сочинение следует проверять не менее </a:t>
            </a:r>
            <a:r>
              <a:rPr lang="ru-RU" dirty="0" smtClean="0"/>
              <a:t>2 </a:t>
            </a:r>
            <a:r>
              <a:rPr lang="ru-RU" dirty="0"/>
              <a:t>раз! </a:t>
            </a:r>
            <a:endParaRPr lang="ru-RU" dirty="0" smtClean="0"/>
          </a:p>
          <a:p>
            <a:pPr marL="385763" indent="-385763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Перепишите сочинение в бланк ответа</a:t>
            </a:r>
            <a:r>
              <a:rPr lang="ru-RU" dirty="0" smtClean="0"/>
              <a:t>. Проверьте сочинение.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96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Государственная итоговая аттестация – </a:t>
            </a:r>
            <a:r>
              <a:rPr lang="ru-RU" b="1" dirty="0" smtClean="0">
                <a:solidFill>
                  <a:srgbClr val="0070C0"/>
                </a:solidFill>
              </a:rPr>
              <a:t>2025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4906"/>
            <a:ext cx="7920880" cy="596851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Формы проведения ГИА: ЕГЭ и ГВЭ</a:t>
            </a:r>
          </a:p>
          <a:p>
            <a:pPr algn="just"/>
            <a:r>
              <a:rPr lang="ru-RU" sz="2000" b="1" dirty="0"/>
              <a:t>Допуск к ГИА: </a:t>
            </a:r>
            <a:r>
              <a:rPr lang="ru-RU" sz="2000" b="1" dirty="0" smtClean="0"/>
              <a:t>допускаются </a:t>
            </a:r>
            <a:r>
              <a:rPr lang="ru-RU" sz="2000" b="1" dirty="0"/>
              <a:t>обучающиеся, не имеющие академической задолженности, в том числе за итоговое сочинение (изложение), и в полном объеме выполнившие учебный план (имеющие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</a:t>
            </a:r>
            <a:r>
              <a:rPr lang="ru-RU" sz="2000" b="1" dirty="0" smtClean="0"/>
              <a:t>).</a:t>
            </a:r>
          </a:p>
          <a:p>
            <a:pPr algn="just"/>
            <a:r>
              <a:rPr lang="ru-RU" sz="2000" b="1" dirty="0"/>
              <a:t>Обязательные предметы ГИА: русский язык, математика (базовая или профильная)</a:t>
            </a:r>
          </a:p>
          <a:p>
            <a:pPr algn="just"/>
            <a:r>
              <a:rPr lang="ru-RU" sz="2000" b="1" dirty="0"/>
              <a:t>Предметы по выбору обучающихся: литература, физика, химия, биология, география, история, обществознание, иностранные языки, </a:t>
            </a:r>
            <a:r>
              <a:rPr lang="ru-RU" sz="2000" b="1" dirty="0" smtClean="0"/>
              <a:t>информатика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786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15" y="5214950"/>
            <a:ext cx="8641085" cy="1056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определены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дни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– 27 для получения аттестата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Государственная итоговая аттестация – </a:t>
            </a:r>
            <a:r>
              <a:rPr lang="ru-RU" b="1" dirty="0" smtClean="0">
                <a:solidFill>
                  <a:srgbClr val="0070C0"/>
                </a:solidFill>
              </a:rPr>
              <a:t>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/>
              <a:t>Заявление на ГИА: с 18 декабря </a:t>
            </a:r>
            <a:r>
              <a:rPr lang="ru-RU" sz="2400" b="1" dirty="0" smtClean="0"/>
              <a:t>2024 </a:t>
            </a:r>
            <a:r>
              <a:rPr lang="ru-RU" sz="2400" b="1" dirty="0" smtClean="0"/>
              <a:t>года до 15 января 2024 года в МБОУ СОШ №1;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/>
            <a:r>
              <a:rPr lang="ru-RU" sz="2400" b="1" dirty="0"/>
              <a:t>По математике дополнительно указать уровень: базовый или профильный. </a:t>
            </a:r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При необходимости выбрать </a:t>
            </a:r>
            <a:r>
              <a:rPr lang="ru-RU" sz="2400" b="1" dirty="0"/>
              <a:t>предметы по выбору, результаты которых необходимы для поступления в высшие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3079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2A63A8"/>
                </a:solidFill>
              </a:rPr>
              <a:t>Правила регистрации на участие в государственной итоговой аттестации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Участники ЕГЭ вправе изменить (дополнить) перечень указанных в заявлениях об участии в ЕГЭ учебных предметов, изменить сроки участия в ЕГЭ при наличии у них уважительных причин (болезни или иных обстоятельств), подтвержденных документально. В этом случае участники ЕГЭ подают в ГЭК соответствующие заявления с указанием измененного (дополненного) перечня учебных предметов, по которым они планируют сдавать экзамены, и (или) измененных сроков участия в ЕГЭ, а также документы, подтверждающие уважительность причин изменения (дополнения) перечня учебных предметов и (или) сроков участия в ЕГЭ. Указанные заявления подаются не позднее чем за две недели до начала соответствующего экзамена. </a:t>
            </a:r>
          </a:p>
        </p:txBody>
      </p:sp>
    </p:spTree>
    <p:extLst>
      <p:ext uri="{BB962C8B-B14F-4D97-AF65-F5344CB8AC3E}">
        <p14:creationId xmlns:p14="http://schemas.microsoft.com/office/powerpoint/2010/main" val="869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Продолжительность экзаменов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 smtClean="0"/>
              <a:t>Математика (профиль), физика, информатика , биология, литература – </a:t>
            </a:r>
          </a:p>
          <a:p>
            <a:pPr algn="just">
              <a:buNone/>
            </a:pPr>
            <a:r>
              <a:rPr lang="ru-RU" sz="2400" b="1" dirty="0" smtClean="0"/>
              <a:t>3 часа 55 минут;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/>
            <a:r>
              <a:rPr lang="ru-RU" sz="2400" b="1" dirty="0" smtClean="0"/>
              <a:t>Русский язык, химия, история, обществознание – </a:t>
            </a:r>
          </a:p>
          <a:p>
            <a:pPr algn="just">
              <a:buNone/>
            </a:pPr>
            <a:r>
              <a:rPr lang="ru-RU" sz="2400" b="1" dirty="0" smtClean="0"/>
              <a:t>3 часа 30 минут;</a:t>
            </a:r>
          </a:p>
          <a:p>
            <a:pPr algn="just">
              <a:buNone/>
            </a:pPr>
            <a:endParaRPr lang="ru-RU" sz="2400" b="1" dirty="0" smtClean="0"/>
          </a:p>
          <a:p>
            <a:pPr algn="just"/>
            <a:r>
              <a:rPr lang="ru-RU" sz="2400" b="1" dirty="0" smtClean="0"/>
              <a:t>Математика (база) , география – 3 часа;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Иностранный язык (письменно) – 3 часа 10 минут, (устно) – 17 минут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79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Оценка результатов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Оценивание экзаменационных материалов: </a:t>
            </a:r>
          </a:p>
          <a:p>
            <a:pPr marL="0" indent="0" algn="just">
              <a:buNone/>
            </a:pPr>
            <a:r>
              <a:rPr lang="ru-RU" sz="2800" b="1" dirty="0"/>
              <a:t>•В форме ЕГЭ – первичные баллы переводят в 100-бальную систему оценивания </a:t>
            </a:r>
          </a:p>
          <a:p>
            <a:pPr marL="0" indent="0" algn="just">
              <a:buNone/>
            </a:pPr>
            <a:r>
              <a:rPr lang="ru-RU" sz="2800" b="1" dirty="0"/>
              <a:t>•В форме ГВЭ - пятибалльная система оценки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Нормативные документы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ГИА-2025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/>
              <a:t>Ст. 59 Федерального закона «Об образовании в Российской Федерации» от 29.12.2012 № 273-ФЗ </a:t>
            </a:r>
            <a:endParaRPr lang="ru-RU" sz="2000" b="1" dirty="0" smtClean="0"/>
          </a:p>
          <a:p>
            <a:pPr algn="just">
              <a:buNone/>
            </a:pPr>
            <a:endParaRPr lang="ru-RU" sz="2000" b="1" dirty="0" smtClean="0"/>
          </a:p>
          <a:p>
            <a:pPr algn="just"/>
            <a:r>
              <a:rPr lang="ru-RU" sz="2000" b="1" dirty="0" smtClean="0"/>
              <a:t>Порядок </a:t>
            </a:r>
            <a:r>
              <a:rPr lang="ru-RU" sz="2000" b="1" dirty="0"/>
              <a:t>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РФ и Федеральной службы по надзору в сфере образования и науки от 04.04.2023 № 233/552 </a:t>
            </a:r>
          </a:p>
        </p:txBody>
      </p:sp>
    </p:spTree>
    <p:extLst>
      <p:ext uri="{BB962C8B-B14F-4D97-AF65-F5344CB8AC3E}">
        <p14:creationId xmlns:p14="http://schemas.microsoft.com/office/powerpoint/2010/main" val="13487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33399"/>
                </a:solidFill>
              </a:rPr>
              <a:t>Оценка результатов ГИА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Результаты </a:t>
            </a:r>
            <a:r>
              <a:rPr lang="ru-RU" sz="2000" b="1" dirty="0"/>
              <a:t>ГИА признаются удовлетворительными в случае если: </a:t>
            </a:r>
            <a:endParaRPr lang="ru-RU" sz="2000" b="1" dirty="0" smtClean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• </a:t>
            </a:r>
            <a:r>
              <a:rPr lang="ru-RU" sz="2000" b="1" dirty="0"/>
              <a:t>обучающийся по обязательным учебным предметам при сдаче ЕГЭ (за исключением ЕГЭ по математике базового уровня) набрал количество баллов не ниже минимального, определяемого </a:t>
            </a:r>
            <a:r>
              <a:rPr lang="ru-RU" sz="2000" b="1" dirty="0" err="1"/>
              <a:t>Рособрнадзором</a:t>
            </a:r>
            <a:r>
              <a:rPr lang="ru-RU" sz="2000" b="1" dirty="0" smtClean="0"/>
              <a:t>,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• </a:t>
            </a:r>
            <a:r>
              <a:rPr lang="ru-RU" sz="2000" b="1" dirty="0"/>
              <a:t>при сдаче ГВЭ и ЕГЭ по математике базового уровня получил отметки не ниже удовлетворительной (три балла).</a:t>
            </a:r>
          </a:p>
        </p:txBody>
      </p:sp>
    </p:spTree>
    <p:extLst>
      <p:ext uri="{BB962C8B-B14F-4D97-AF65-F5344CB8AC3E}">
        <p14:creationId xmlns:p14="http://schemas.microsoft.com/office/powerpoint/2010/main" val="3630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Даты проведения основного периода ЕГЭ-2025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931224" cy="5059944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/>
              <a:t>Май-июнь </a:t>
            </a:r>
            <a:r>
              <a:rPr lang="ru-RU" b="1" u="sng" dirty="0" smtClean="0"/>
              <a:t>2025</a:t>
            </a:r>
            <a:endParaRPr lang="ru-RU" dirty="0"/>
          </a:p>
          <a:p>
            <a:r>
              <a:rPr lang="ru-RU" dirty="0"/>
              <a:t>23 мая (пятница) — история, литература и химия;</a:t>
            </a:r>
          </a:p>
          <a:p>
            <a:r>
              <a:rPr lang="ru-RU" dirty="0"/>
              <a:t>27 мая (вторник) — математика базового и профильного уровней;</a:t>
            </a:r>
          </a:p>
          <a:p>
            <a:r>
              <a:rPr lang="ru-RU" dirty="0"/>
              <a:t>30 мая (пятница) — русский язык;</a:t>
            </a:r>
          </a:p>
          <a:p>
            <a:r>
              <a:rPr lang="ru-RU" dirty="0"/>
              <a:t>2 июня (понедельник) — обществознание, физика;</a:t>
            </a:r>
          </a:p>
          <a:p>
            <a:r>
              <a:rPr lang="ru-RU" dirty="0"/>
              <a:t>5 июня (пятница) — биология, география и иностранные языки (письменная часть);</a:t>
            </a:r>
          </a:p>
          <a:p>
            <a:r>
              <a:rPr lang="ru-RU" dirty="0"/>
              <a:t>10 июня (вторник) — иностранные языки (устная часть) и информатика;</a:t>
            </a:r>
          </a:p>
          <a:p>
            <a:r>
              <a:rPr lang="ru-RU" dirty="0"/>
              <a:t>11 июня (среда) — иностранные языки (устная часть) и информатика.</a:t>
            </a:r>
          </a:p>
          <a:p>
            <a:r>
              <a:rPr lang="ru-RU" b="1" u="sng" dirty="0"/>
              <a:t>Резервные дни</a:t>
            </a:r>
            <a:r>
              <a:rPr lang="ru-RU" b="1" u="sng" dirty="0" smtClean="0"/>
              <a:t>:</a:t>
            </a:r>
            <a:endParaRPr lang="ru-RU" b="1" u="sng" dirty="0"/>
          </a:p>
          <a:p>
            <a:r>
              <a:rPr lang="ru-RU" dirty="0"/>
              <a:t>16 июня (понедельник) — география, литература, обществознание, физика;</a:t>
            </a:r>
          </a:p>
          <a:p>
            <a:r>
              <a:rPr lang="ru-RU" dirty="0"/>
              <a:t>17 июня (вторник) — русский язык;</a:t>
            </a:r>
          </a:p>
          <a:p>
            <a:r>
              <a:rPr lang="ru-RU" dirty="0"/>
              <a:t>18 июня (среда) — иностранные языки (английский, испанский, китайский, немецкий, французский) (устная часть), история, химия;</a:t>
            </a:r>
          </a:p>
          <a:p>
            <a:r>
              <a:rPr lang="ru-RU" dirty="0"/>
              <a:t>19 июня (четверг) — биология, иностранные языки (английский, испанский, китайский, немецкий, французский) (письменная часть), информатика;</a:t>
            </a:r>
          </a:p>
          <a:p>
            <a:r>
              <a:rPr lang="ru-RU" dirty="0"/>
              <a:t>20 июня (пятница) — ЕГЭ по математике базового уровня, ЕГЭ по математике профильного уровня;</a:t>
            </a:r>
          </a:p>
          <a:p>
            <a:r>
              <a:rPr lang="ru-RU" dirty="0"/>
              <a:t>23 июня (понедельник) — по всем учебным предметам.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/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/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36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(профильный уровень)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базовый уровень)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782" y="-48411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6136" y="620688"/>
            <a:ext cx="849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</a:rPr>
              <a:t>для аттестата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6400240" y="1268760"/>
            <a:ext cx="2273476" cy="31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632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04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107504" y="692696"/>
            <a:ext cx="1661170" cy="7920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924944"/>
            <a:ext cx="475529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0" y="1768"/>
            <a:ext cx="9144000" cy="685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251520" y="548680"/>
            <a:ext cx="1256336" cy="5990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46773" y="692696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2025 </a:t>
            </a:r>
            <a:r>
              <a:rPr lang="ru-RU" sz="2800" dirty="0">
                <a:latin typeface="Cambria" panose="02040503050406030204" pitchFamily="18" charset="0"/>
              </a:rPr>
              <a:t>г.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80265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</a:t>
            </a: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ЕГЭ-2025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77472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lang="ru-RU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выпускник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11 класса</a:t>
            </a:r>
            <a:r>
              <a:rPr kumimoji="0" lang="ru-RU" sz="2400" b="1" i="1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намерен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</a:t>
            </a:r>
            <a:r>
              <a:rPr kumimoji="0" lang="ru-RU" sz="24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ЕГЭ</a:t>
            </a: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ЕГЭ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мая 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3600" u="sng" dirty="0" smtClean="0">
                <a:solidFill>
                  <a:prstClr val="black"/>
                </a:solidFill>
                <a:latin typeface="Verdana"/>
              </a:rPr>
              <a:t>не нужно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ЕГЭ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ЕГЭ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ППЭ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524854"/>
            <a:ext cx="8928992" cy="41857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buClrTx/>
              <a:buSzTx/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Tx/>
              <a:buSzTx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сентября 2023 г. N 694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Tx/>
              <a:buSzTx/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минимального количества баллов единого государственного экзамена по общеобразовательным предметам, соответствующим специальности или направлению подготовки, по которым проводится прием на обучение в образовательных организациях, находящихся в ведении Министерства просвещения Российской Федерации, на 2024/25 учебный год"</a:t>
            </a:r>
          </a:p>
          <a:p>
            <a:pPr marL="0" lvl="0" indent="0" algn="ctr">
              <a:buClrTx/>
              <a:buSz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/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 вступил в силу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действует до 1 сентября 2027 года.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252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вузы в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Минимальные </a:t>
            </a:r>
            <a:r>
              <a:rPr lang="ru-RU" sz="4000" b="1" dirty="0" smtClean="0">
                <a:solidFill>
                  <a:srgbClr val="FF0000"/>
                </a:solidFill>
              </a:rPr>
              <a:t>баллы для поступления в ВУЗ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785926"/>
            <a:ext cx="659198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42 – русский язык;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39 – математика;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39 – физика;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42 – обществознание;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35 – история;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44 – информатика;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30 – иностранный язык;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40 – литература;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39 – биология;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40 – география;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39 – химия.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50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36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-20546"/>
            <a:ext cx="7776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995117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пыт сдачи ЕГЭ за 1.5 месяца на 270+. | Интересный человек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3" y="1640204"/>
            <a:ext cx="9153993" cy="51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7123755" y="2060848"/>
            <a:ext cx="992489" cy="3600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19815"/>
            <a:ext cx="7632848" cy="352839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ГИА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37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5670" y="1166853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88384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Выставление отметок в аттестат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Среднее арифметическое путём математического округления: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1, 2 полугодие, год 10 класса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1, 2, 3, 4 четверть, год 11 класса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Например: 3, 3, 3, 4, 3, 4, 4, 4 = 3, 5 = 4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3, 3, 3, 3, 3, 4, 4, 4 = 3,3 = 3</a:t>
            </a:r>
          </a:p>
        </p:txBody>
      </p:sp>
    </p:spTree>
    <p:extLst>
      <p:ext uri="{BB962C8B-B14F-4D97-AF65-F5344CB8AC3E}">
        <p14:creationId xmlns:p14="http://schemas.microsoft.com/office/powerpoint/2010/main" val="289673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 </a:t>
            </a:r>
            <a:r>
              <a:rPr lang="ru-RU" sz="160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местному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04.12.2024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05.02.2025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09.04.2025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по ЗКС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Тренировочные экзамены</a:t>
            </a: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1530524" y="4077072"/>
            <a:ext cx="6971762" cy="144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Математика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1530524" y="1656082"/>
            <a:ext cx="6840760" cy="37171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36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Русский язык, математика, экзамены по выбору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Март-апрель</a:t>
            </a:r>
            <a:endParaRPr lang="ru-RU" sz="4000" i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endParaRPr lang="ru-RU" sz="4000" i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-252536" y="1916831"/>
            <a:ext cx="1608022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Geometria"/>
              </a:rPr>
              <a:t>Сроки проведения итогового сочинения (изложения) в 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2024-2025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учебном году</a:t>
            </a:r>
            <a:endParaRPr lang="ru-RU" sz="2400" dirty="0">
              <a:solidFill>
                <a:srgbClr val="212529"/>
              </a:solidFill>
              <a:latin typeface="Geometria"/>
            </a:endParaRP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Geometria"/>
              </a:rPr>
              <a:t> </a:t>
            </a:r>
          </a:p>
          <a:p>
            <a:r>
              <a:rPr lang="ru-RU" sz="2400" b="1" dirty="0">
                <a:solidFill>
                  <a:srgbClr val="212529"/>
                </a:solidFill>
                <a:latin typeface="Geometria"/>
              </a:rPr>
              <a:t>Итоговое сочинение (изложение) в 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2024-2025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учебном году 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будет проходить в соответствии с Порядком проведения ГИА: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первую среду декабря </a:t>
            </a:r>
            <a:r>
              <a:rPr lang="ru-RU" sz="2400" dirty="0" smtClean="0">
                <a:solidFill>
                  <a:srgbClr val="212529"/>
                </a:solidFill>
                <a:latin typeface="Geometria"/>
              </a:rPr>
              <a:t>(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4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декабря 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2024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);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дополнительные сроки: в первую среду февраля </a:t>
            </a:r>
            <a:r>
              <a:rPr lang="ru-RU" sz="2400" dirty="0" smtClean="0">
                <a:solidFill>
                  <a:srgbClr val="212529"/>
                </a:solidFill>
                <a:latin typeface="Geometria"/>
              </a:rPr>
              <a:t>(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5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февраля 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2025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 и вторую среду апреля </a:t>
            </a:r>
            <a:r>
              <a:rPr lang="ru-RU" sz="2400" dirty="0" smtClean="0">
                <a:solidFill>
                  <a:srgbClr val="212529"/>
                </a:solidFill>
                <a:latin typeface="Geometria"/>
              </a:rPr>
              <a:t>(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9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апреля </a:t>
            </a:r>
            <a:r>
              <a:rPr lang="ru-RU" sz="2400" b="1" dirty="0" smtClean="0">
                <a:solidFill>
                  <a:srgbClr val="212529"/>
                </a:solidFill>
                <a:latin typeface="Geometria"/>
              </a:rPr>
              <a:t>2025 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).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Написать сочинение в дополнительные сроки смогут выпускники, получившие за сочинение «незачет», либо пропустившие его написание в основной срок по уважительной причине, подтвержденной документально.</a:t>
            </a:r>
            <a:endParaRPr lang="ru-RU" sz="2400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654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Сроки подачи заявления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в </a:t>
            </a:r>
            <a:r>
              <a:rPr lang="ru-RU" b="1" dirty="0" smtClean="0">
                <a:solidFill>
                  <a:srgbClr val="212529"/>
                </a:solidFill>
                <a:latin typeface="Geometria"/>
              </a:rPr>
              <a:t>2024-2025 </a:t>
            </a:r>
            <a:r>
              <a:rPr lang="ru-RU" b="1" dirty="0">
                <a:solidFill>
                  <a:srgbClr val="212529"/>
                </a:solidFill>
                <a:latin typeface="Geometria"/>
              </a:rPr>
              <a:t>учебном году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 участники подают заявление </a:t>
            </a:r>
            <a:r>
              <a:rPr lang="ru-RU" b="1" dirty="0">
                <a:solidFill>
                  <a:srgbClr val="212529"/>
                </a:solidFill>
                <a:latin typeface="Geometria"/>
              </a:rPr>
              <a:t>не позднее чем за две недели 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до начала проведения итогового сочинения (изложения):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</a:t>
            </a:r>
            <a:r>
              <a:rPr lang="ru-RU" dirty="0" smtClean="0">
                <a:solidFill>
                  <a:srgbClr val="212529"/>
                </a:solidFill>
                <a:latin typeface="Geometria"/>
              </a:rPr>
              <a:t>04.12.2024 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– до </a:t>
            </a:r>
            <a:r>
              <a:rPr lang="ru-RU" dirty="0" smtClean="0">
                <a:solidFill>
                  <a:srgbClr val="212529"/>
                </a:solidFill>
                <a:latin typeface="Geometria"/>
              </a:rPr>
              <a:t>20.11.2024;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</a:t>
            </a:r>
            <a:r>
              <a:rPr lang="ru-RU" dirty="0" smtClean="0">
                <a:solidFill>
                  <a:srgbClr val="212529"/>
                </a:solidFill>
                <a:latin typeface="Geometria"/>
              </a:rPr>
              <a:t>05.02.2025 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– до </a:t>
            </a:r>
            <a:r>
              <a:rPr lang="ru-RU" dirty="0" smtClean="0">
                <a:solidFill>
                  <a:srgbClr val="212529"/>
                </a:solidFill>
                <a:latin typeface="Geometria"/>
              </a:rPr>
              <a:t>22.01.2025;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</a:t>
            </a:r>
            <a:r>
              <a:rPr lang="ru-RU" dirty="0" smtClean="0">
                <a:solidFill>
                  <a:srgbClr val="212529"/>
                </a:solidFill>
                <a:latin typeface="Geometria"/>
              </a:rPr>
              <a:t>09.04.2025 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– до </a:t>
            </a:r>
            <a:r>
              <a:rPr lang="ru-RU" dirty="0" smtClean="0">
                <a:solidFill>
                  <a:srgbClr val="212529"/>
                </a:solidFill>
                <a:latin typeface="Geometria"/>
              </a:rPr>
              <a:t>27.03.2025.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 на основании заявления проводится: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выпускников 11 классов – в общеобразовательных организациях, в которых обучающиеся осваивают образовательные программы среднего общего </a:t>
            </a:r>
            <a:r>
              <a:rPr lang="ru-RU" dirty="0" smtClean="0">
                <a:solidFill>
                  <a:srgbClr val="212529"/>
                </a:solidFill>
                <a:latin typeface="Geometria"/>
              </a:rPr>
              <a:t>образования (МБОУ СОШ №1);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экстернов – в образовательных организациях по выбору экстерна;</a:t>
            </a:r>
            <a:endParaRPr lang="ru-RU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4419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</a:rPr>
              <a:t>Требования к сочинению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023" y="1079073"/>
            <a:ext cx="7239000" cy="4846320"/>
          </a:xfrm>
        </p:spPr>
        <p:txBody>
          <a:bodyPr/>
          <a:lstStyle/>
          <a:p>
            <a:pPr algn="just"/>
            <a:r>
              <a:rPr lang="ru-RU" altLang="ru-RU" sz="3200" b="1" dirty="0"/>
              <a:t>1.Объём итогового сочинения (не менее 250 !!! слов</a:t>
            </a:r>
            <a:r>
              <a:rPr lang="ru-RU" altLang="ru-RU" sz="3200" b="1" dirty="0" smtClean="0"/>
              <a:t>)</a:t>
            </a:r>
            <a:endParaRPr lang="ru-RU" altLang="ru-RU" sz="3200" b="1" dirty="0"/>
          </a:p>
          <a:p>
            <a:pPr algn="just"/>
            <a:r>
              <a:rPr lang="ru-RU" altLang="ru-RU" sz="3200" b="1" dirty="0"/>
              <a:t>2.Самостоятельность написания итогового сочинения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3" y="2636912"/>
            <a:ext cx="7242676" cy="1140051"/>
          </a:xfrm>
          <a:prstGeom prst="rect">
            <a:avLst/>
          </a:prstGeom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457200" y="3776962"/>
            <a:ext cx="7239000" cy="267877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 algn="just">
              <a:buFontTx/>
              <a:buAutoNum type="arabicParenR"/>
            </a:pPr>
            <a:r>
              <a:rPr lang="ru-RU" altLang="ru-RU" sz="2800" b="1" smtClean="0">
                <a:solidFill>
                  <a:srgbClr val="002060"/>
                </a:solidFill>
              </a:rPr>
              <a:t>объем – от 350 слов </a:t>
            </a:r>
          </a:p>
          <a:p>
            <a:pPr marL="514350" indent="-514350" algn="just">
              <a:buFontTx/>
              <a:buNone/>
            </a:pPr>
            <a:r>
              <a:rPr lang="ru-RU" altLang="ru-RU" sz="2800" b="1" smtClean="0">
                <a:solidFill>
                  <a:srgbClr val="002060"/>
                </a:solidFill>
              </a:rPr>
              <a:t>2) опора не только на литературный материал, но и на произведения других видов искусства или на исторические факты </a:t>
            </a:r>
          </a:p>
          <a:p>
            <a:pPr marL="514350" indent="-514350" algn="just">
              <a:buFontTx/>
              <a:buNone/>
            </a:pPr>
            <a:r>
              <a:rPr lang="ru-RU" altLang="ru-RU" sz="2800" b="1" smtClean="0">
                <a:solidFill>
                  <a:srgbClr val="002060"/>
                </a:solidFill>
              </a:rPr>
              <a:t>3) оригинальность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6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8" y="71674"/>
            <a:ext cx="9029002" cy="67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Требование № 2. «Самостоятельность написания итогового сочинения (изложения)»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Итоговое сочинение (изложение) выполняется самостоятельно. </a:t>
            </a:r>
          </a:p>
          <a:p>
            <a:r>
              <a:rPr lang="ru-RU" dirty="0"/>
              <a:t>Итоговое сочинение: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чужой текст, опубликованный в бумажном и (или) электронном виде, и др.). 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 </a:t>
            </a:r>
          </a:p>
          <a:p>
            <a:r>
              <a:rPr lang="ru-RU" dirty="0"/>
              <a:t>Итоговое изложение: не допускается списывание изложения из какого-либо источника (работа другого участника, исходный текст и др.). </a:t>
            </a:r>
          </a:p>
          <a:p>
            <a:r>
              <a:rPr lang="ru-RU" dirty="0"/>
              <a:t>Если итоговое сочинение (изложение) признано несамостоятельным, то выставляется «незачет» за невыполнение требования № 2 и «незачет» за всю работу в целом (такие итоговые сочинения (изложения) не проверяются по критериям оценивания). </a:t>
            </a:r>
          </a:p>
          <a:p>
            <a:r>
              <a:rPr lang="ru-RU" dirty="0"/>
              <a:t>Выставляется «незачет» за невыполнение требования № 2. В клетки по всем критериям оценивания выставляется «незачет». В поле «Результат проверки сочинения (изложения)» ставится «незачет»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b="1" dirty="0" err="1" smtClean="0"/>
              <a:t>итоговоЕ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сочинениЕ</a:t>
            </a:r>
            <a:r>
              <a:rPr lang="ru-RU" sz="2200" b="1" dirty="0" smtClean="0"/>
              <a:t> </a:t>
            </a:r>
            <a:r>
              <a:rPr lang="ru-RU" sz="2200" b="1" dirty="0"/>
              <a:t>(</a:t>
            </a:r>
            <a:r>
              <a:rPr lang="ru-RU" sz="2200" b="1" dirty="0" err="1" smtClean="0"/>
              <a:t>изложениЕ</a:t>
            </a:r>
            <a:r>
              <a:rPr lang="ru-RU" sz="2200" b="1" dirty="0" smtClean="0"/>
              <a:t>) </a:t>
            </a:r>
            <a:br>
              <a:rPr lang="ru-RU" sz="2200" b="1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940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4331</TotalTime>
  <Words>1920</Words>
  <Application>Microsoft Office PowerPoint</Application>
  <PresentationFormat>Экран (4:3)</PresentationFormat>
  <Paragraphs>265</Paragraphs>
  <Slides>40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4" baseType="lpstr">
      <vt:lpstr>Arial</vt:lpstr>
      <vt:lpstr>Book Antiqua</vt:lpstr>
      <vt:lpstr>Calibri</vt:lpstr>
      <vt:lpstr>Cambria</vt:lpstr>
      <vt:lpstr>Geometria</vt:lpstr>
      <vt:lpstr>Georgia</vt:lpstr>
      <vt:lpstr>Monotype Corsiva</vt:lpstr>
      <vt:lpstr>Tahoma</vt:lpstr>
      <vt:lpstr>Times New Roman</vt:lpstr>
      <vt:lpstr>Trebuchet MS</vt:lpstr>
      <vt:lpstr>Verdana</vt:lpstr>
      <vt:lpstr>Wingdings</vt:lpstr>
      <vt:lpstr>Wingdings 2</vt:lpstr>
      <vt:lpstr>Изящная</vt:lpstr>
      <vt:lpstr>Презентация PowerPoint</vt:lpstr>
      <vt:lpstr>Нормативные документы  ГИА-2025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сочинению</vt:lpstr>
      <vt:lpstr>Презентация PowerPoint</vt:lpstr>
      <vt:lpstr> итоговоЕ сочинениЕ (изложениЕ)  </vt:lpstr>
      <vt:lpstr>Критерии оценивания сочинения.</vt:lpstr>
      <vt:lpstr>Презентация PowerPoint</vt:lpstr>
      <vt:lpstr>Структура сочинения</vt:lpstr>
      <vt:lpstr>Несколько советов по написанию сочинения</vt:lpstr>
      <vt:lpstr>Государственная итоговая аттестация – 2025</vt:lpstr>
      <vt:lpstr>Презентация PowerPoint</vt:lpstr>
      <vt:lpstr>Государственная итоговая аттестация – 2025</vt:lpstr>
      <vt:lpstr>Правила регистрации на участие в государственной итоговой аттестации </vt:lpstr>
      <vt:lpstr>Продолжительность экзаменов</vt:lpstr>
      <vt:lpstr>Оценка результатов ГИА</vt:lpstr>
      <vt:lpstr>Оценка результатов ГИА</vt:lpstr>
      <vt:lpstr>Даты проведения основного периода ЕГЭ-2025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Минимальные баллы для поступления в ВУЗ</vt:lpstr>
      <vt:lpstr>Презентация PowerPoint</vt:lpstr>
      <vt:lpstr>Презентация PowerPoint</vt:lpstr>
      <vt:lpstr>Презентация PowerPoint</vt:lpstr>
      <vt:lpstr>Выставление отметок в аттестат</vt:lpstr>
      <vt:lpstr>Тренировочные экзамены</vt:lpstr>
    </vt:vector>
  </TitlesOfParts>
  <Company>Рособрнадзор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Наталья А. Булыгина</cp:lastModifiedBy>
  <cp:revision>289</cp:revision>
  <cp:lastPrinted>2014-10-09T17:27:59Z</cp:lastPrinted>
  <dcterms:created xsi:type="dcterms:W3CDTF">2014-10-08T15:07:29Z</dcterms:created>
  <dcterms:modified xsi:type="dcterms:W3CDTF">2024-11-18T11:04:13Z</dcterms:modified>
</cp:coreProperties>
</file>