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62" r:id="rId6"/>
    <p:sldId id="267" r:id="rId7"/>
    <p:sldId id="279" r:id="rId8"/>
    <p:sldId id="270" r:id="rId9"/>
    <p:sldId id="271" r:id="rId10"/>
    <p:sldId id="280" r:id="rId11"/>
    <p:sldId id="281" r:id="rId12"/>
    <p:sldId id="282" r:id="rId13"/>
    <p:sldId id="284" r:id="rId14"/>
    <p:sldId id="283" r:id="rId15"/>
    <p:sldId id="288" r:id="rId16"/>
    <p:sldId id="287" r:id="rId17"/>
    <p:sldId id="289" r:id="rId18"/>
    <p:sldId id="290" r:id="rId19"/>
    <p:sldId id="297" r:id="rId20"/>
    <p:sldId id="298" r:id="rId21"/>
    <p:sldId id="299" r:id="rId22"/>
    <p:sldId id="302" r:id="rId23"/>
    <p:sldId id="300" r:id="rId24"/>
    <p:sldId id="303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FF3300"/>
    <a:srgbClr val="CC0000"/>
    <a:srgbClr val="000042"/>
    <a:srgbClr val="660066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 varScale="1">
        <p:scale>
          <a:sx n="104" d="100"/>
          <a:sy n="10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5345-7B8F-4350-B36E-3B547351C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B378-04E1-4483-81BE-BD6E15CB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09F9-B169-4DB7-996E-59525B992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7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DBA0-BA0F-4898-9DA4-C05068DE6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3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9A76-090E-4C94-B793-EF4DD21E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1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6102-DC0C-4680-AEDB-5B10560A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9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B715-EC8B-427E-9C11-57EF5E52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8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C59B-8D05-4C80-9E87-73881E31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2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2E4F-B35E-40B6-B300-EA923EEC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9BA27-0C63-4F78-AB97-F40420F17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446A-1F8F-43F2-8780-764363CFF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B452-526F-48FB-AACB-A62BBF44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9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D2B9-D72E-4811-A142-AB3D25F8C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6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5C15-B6BE-4CCE-9F6D-BEAD5BC23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3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79188-AB55-4621-BAE9-AE1E0B03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0CE6-706D-4A24-B7A3-EE7C70855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B9C0FB-74CE-430C-B7AF-48D08B7B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12875"/>
            <a:ext cx="8280400" cy="2116138"/>
          </a:xfrm>
        </p:spPr>
        <p:txBody>
          <a:bodyPr/>
          <a:lstStyle/>
          <a:p>
            <a:pPr eaLnBrk="1" hangingPunct="1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и материал</a:t>
            </a:r>
            <a:r>
              <a:rPr lang="en-US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  </a:t>
            </a:r>
            <a:br>
              <a:rPr 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архитектуре и дизайне</a:t>
            </a:r>
            <a:r>
              <a:rPr 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/>
          </p:cNvSpPr>
          <p:nvPr>
            <p:ph type="title"/>
          </p:nvPr>
        </p:nvSpPr>
        <p:spPr>
          <a:xfrm>
            <a:off x="0" y="274638"/>
            <a:ext cx="8532813" cy="1143000"/>
          </a:xfrm>
          <a:ln/>
        </p:spPr>
        <p:txBody>
          <a:bodyPr/>
          <a:lstStyle/>
          <a:p>
            <a:pPr marL="654050" indent="-641350" eaLnBrk="1" hangingPunct="1">
              <a:spcBef>
                <a:spcPts val="100"/>
              </a:spcBef>
            </a:pPr>
            <a:r>
              <a:rPr lang="ru-RU" sz="2800">
                <a:solidFill>
                  <a:srgbClr val="990000"/>
                </a:solidFill>
              </a:rPr>
              <a:t>      </a:t>
            </a:r>
            <a:r>
              <a:rPr lang="ru-RU" sz="2800">
                <a:solidFill>
                  <a:srgbClr val="000000"/>
                </a:solidFill>
              </a:rPr>
              <a:t>С основанием первых цивилизаций </a:t>
            </a:r>
            <a:r>
              <a:rPr lang="ru-RU" sz="2800" b="1">
                <a:solidFill>
                  <a:srgbClr val="000042"/>
                </a:solidFill>
              </a:rPr>
              <a:t>цвет</a:t>
            </a:r>
            <a:r>
              <a:rPr lang="ru-RU" sz="2800">
                <a:solidFill>
                  <a:srgbClr val="000042"/>
                </a:solidFill>
              </a:rPr>
              <a:t> </a:t>
            </a:r>
            <a:br>
              <a:rPr lang="ru-RU" sz="2800">
                <a:solidFill>
                  <a:srgbClr val="000042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 архитектуре </a:t>
            </a:r>
            <a:r>
              <a:rPr lang="ru-RU" sz="2800" b="1">
                <a:solidFill>
                  <a:srgbClr val="000066"/>
                </a:solidFill>
              </a:rPr>
              <a:t>отражал тип культурного </a:t>
            </a:r>
            <a:br>
              <a:rPr lang="ru-RU" sz="2800" b="1">
                <a:solidFill>
                  <a:srgbClr val="000066"/>
                </a:solidFill>
              </a:rPr>
            </a:br>
            <a:r>
              <a:rPr lang="ru-RU" sz="2800" b="1">
                <a:solidFill>
                  <a:srgbClr val="000066"/>
                </a:solidFill>
              </a:rPr>
              <a:t>и политического устройства города</a:t>
            </a:r>
            <a:r>
              <a:rPr lang="ru-RU" sz="280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38917" name="object 5"/>
          <p:cNvSpPr>
            <a:spLocks noChangeArrowheads="1"/>
          </p:cNvSpPr>
          <p:nvPr/>
        </p:nvSpPr>
        <p:spPr bwMode="auto">
          <a:xfrm>
            <a:off x="0" y="1773238"/>
            <a:ext cx="7312025" cy="34877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8918" name="object 7"/>
          <p:cNvSpPr>
            <a:spLocks noChangeArrowheads="1"/>
          </p:cNvSpPr>
          <p:nvPr/>
        </p:nvSpPr>
        <p:spPr bwMode="auto">
          <a:xfrm>
            <a:off x="5383213" y="1628775"/>
            <a:ext cx="3760787" cy="2820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313" y="5300663"/>
            <a:ext cx="8326437" cy="113347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4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Сине-голубые ворота Иштар</a:t>
            </a:r>
            <a:r>
              <a:rPr lang="ru-RU" sz="24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, окружающие Вавилон, </a:t>
            </a:r>
          </a:p>
          <a:p>
            <a:pPr algn="ctr" eaLnBrk="1" hangingPunct="1">
              <a:spcBef>
                <a:spcPts val="100"/>
              </a:spcBef>
            </a:pPr>
            <a:r>
              <a:rPr lang="ru-RU" sz="24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указывали  на религиозное устройство общества: </a:t>
            </a:r>
          </a:p>
          <a:p>
            <a:pPr algn="ctr" eaLnBrk="1" hangingPunct="1">
              <a:spcBef>
                <a:spcPts val="100"/>
              </a:spcBef>
            </a:pPr>
            <a:r>
              <a:rPr lang="ru-RU" sz="24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защита города была отдана богине неба.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bject 2"/>
          <p:cNvSpPr>
            <a:spLocks noChangeArrowheads="1"/>
          </p:cNvSpPr>
          <p:nvPr/>
        </p:nvSpPr>
        <p:spPr bwMode="auto">
          <a:xfrm>
            <a:off x="0" y="2865438"/>
            <a:ext cx="6550025" cy="3992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9941" name="object 4"/>
          <p:cNvSpPr>
            <a:spLocks noChangeArrowheads="1"/>
          </p:cNvSpPr>
          <p:nvPr/>
        </p:nvSpPr>
        <p:spPr bwMode="auto">
          <a:xfrm>
            <a:off x="4643438" y="1557338"/>
            <a:ext cx="4500562" cy="2455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" name="object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/>
          <a:lstStyle/>
          <a:p>
            <a:pPr marL="12700" eaLnBrk="1" hangingPunct="1">
              <a:lnSpc>
                <a:spcPts val="3363"/>
              </a:lnSpc>
            </a:pPr>
            <a:r>
              <a:rPr lang="ru-RU" sz="2400">
                <a:solidFill>
                  <a:srgbClr val="000042"/>
                </a:solidFill>
              </a:rPr>
              <a:t>В Античном полисе на фоне коричнево-красной застройки </a:t>
            </a:r>
            <a:r>
              <a:rPr lang="ru-RU" sz="2400" b="1">
                <a:solidFill>
                  <a:srgbClr val="000042"/>
                </a:solidFill>
              </a:rPr>
              <a:t>центр выделялся белым</a:t>
            </a:r>
            <a:r>
              <a:rPr lang="ru-RU" sz="2400">
                <a:solidFill>
                  <a:srgbClr val="000042"/>
                </a:solidFill>
              </a:rPr>
              <a:t>, </a:t>
            </a:r>
            <a:br>
              <a:rPr lang="ru-RU" sz="2400">
                <a:solidFill>
                  <a:srgbClr val="000042"/>
                </a:solidFill>
              </a:rPr>
            </a:br>
            <a:r>
              <a:rPr lang="ru-RU" sz="2400">
                <a:solidFill>
                  <a:srgbClr val="000042"/>
                </a:solidFill>
              </a:rPr>
              <a:t>что говорило о «прозрачности» политических решений.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395288" y="188913"/>
            <a:ext cx="83407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/>
          <a:p>
            <a:pPr marL="228600" algn="ctr">
              <a:spcBef>
                <a:spcPts val="100"/>
              </a:spcBef>
            </a:pPr>
            <a:r>
              <a:rPr lang="ru-RU" sz="28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В средневековых городах </a:t>
            </a:r>
            <a:r>
              <a:rPr lang="ru-RU" sz="28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цвет приобрёл значение  божественного света</a:t>
            </a:r>
            <a:r>
              <a:rPr lang="ru-RU" sz="28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 и переместился из внешнего  пространства во внутреннее</a:t>
            </a:r>
          </a:p>
        </p:txBody>
      </p:sp>
      <p:sp>
        <p:nvSpPr>
          <p:cNvPr id="40965" name="object 7"/>
          <p:cNvSpPr>
            <a:spLocks noChangeArrowheads="1"/>
          </p:cNvSpPr>
          <p:nvPr/>
        </p:nvSpPr>
        <p:spPr bwMode="auto">
          <a:xfrm>
            <a:off x="0" y="1700213"/>
            <a:ext cx="3660775" cy="49990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40968" name="Picture 8" descr="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060575"/>
            <a:ext cx="5435600" cy="406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0" y="18891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000">
                <a:solidFill>
                  <a:srgbClr val="000066"/>
                </a:solidFill>
              </a:rPr>
              <a:t>Эпоха эклектики стала первым шагом к разрушению стандартов.</a:t>
            </a:r>
            <a:r>
              <a:rPr lang="ru-RU" sz="2000">
                <a:solidFill>
                  <a:schemeClr val="tx2"/>
                </a:solidFill>
              </a:rPr>
              <a:t> 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Первым, кто вынес цвет на фасад, стал </a:t>
            </a:r>
            <a:r>
              <a:rPr lang="ru-RU" sz="20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Антонио Гауди.</a:t>
            </a: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Его дом  Бальо в Барселоне 1906 года </a:t>
            </a:r>
            <a:b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– это самобытная перестройка старого здания.</a:t>
            </a:r>
          </a:p>
        </p:txBody>
      </p:sp>
      <p:pic>
        <p:nvPicPr>
          <p:cNvPr id="43018" name="Picture 10" descr="s1200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281488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fixedw_large_4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83075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42"/>
                </a:solidFill>
              </a:rPr>
              <a:t>Эксперименты с цветом переместились в теоретические труды.  </a:t>
            </a:r>
          </a:p>
          <a:p>
            <a:pPr algn="ctr"/>
            <a:r>
              <a:rPr lang="ru-RU" sz="2000">
                <a:solidFill>
                  <a:srgbClr val="000042"/>
                </a:solidFill>
              </a:rPr>
              <a:t>В своих книгах </a:t>
            </a:r>
            <a:r>
              <a:rPr lang="ru-RU" sz="2000" b="1">
                <a:solidFill>
                  <a:srgbClr val="000042"/>
                </a:solidFill>
              </a:rPr>
              <a:t>«О духовном в искусстве» (1910) </a:t>
            </a:r>
          </a:p>
          <a:p>
            <a:pPr algn="ctr"/>
            <a:r>
              <a:rPr lang="ru-RU" sz="2000">
                <a:solidFill>
                  <a:srgbClr val="000042"/>
                </a:solidFill>
              </a:rPr>
              <a:t>и </a:t>
            </a:r>
            <a:r>
              <a:rPr lang="ru-RU" sz="2000" b="1">
                <a:solidFill>
                  <a:srgbClr val="000042"/>
                </a:solidFill>
              </a:rPr>
              <a:t>«Точка и линия на плоскости» (1926)</a:t>
            </a:r>
            <a:r>
              <a:rPr lang="ru-RU" sz="2000">
                <a:solidFill>
                  <a:srgbClr val="000042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rgbClr val="000042"/>
                </a:solidFill>
              </a:rPr>
              <a:t>Василий Кандинский</a:t>
            </a:r>
            <a:r>
              <a:rPr lang="ru-RU" sz="2000">
                <a:solidFill>
                  <a:srgbClr val="000042"/>
                </a:solidFill>
              </a:rPr>
              <a:t> рассуждал о влиянии  цвета на зрителя.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587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000066"/>
                </a:solidFill>
              </a:rPr>
              <a:t>В эпоху модернистской архитектуры на первый план встали лаконичность и строгость форм, работа со светом и фактурой.</a:t>
            </a:r>
            <a:r>
              <a:rPr lang="ru-RU" sz="2000"/>
              <a:t> </a:t>
            </a:r>
          </a:p>
        </p:txBody>
      </p:sp>
      <p:sp>
        <p:nvSpPr>
          <p:cNvPr id="41990" name="object 3"/>
          <p:cNvSpPr>
            <a:spLocks noChangeArrowheads="1"/>
          </p:cNvSpPr>
          <p:nvPr/>
        </p:nvSpPr>
        <p:spPr bwMode="auto">
          <a:xfrm>
            <a:off x="0" y="2276475"/>
            <a:ext cx="6877050" cy="4581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1992" name="object 4"/>
          <p:cNvSpPr>
            <a:spLocks noChangeArrowheads="1"/>
          </p:cNvSpPr>
          <p:nvPr/>
        </p:nvSpPr>
        <p:spPr bwMode="auto">
          <a:xfrm>
            <a:off x="5848350" y="2276475"/>
            <a:ext cx="3295650" cy="215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/>
        <p:txBody>
          <a:bodyPr lIns="0" tIns="12700" rIns="0" bIns="0" anchor="t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400" b="1">
                <a:solidFill>
                  <a:srgbClr val="000066"/>
                </a:solidFill>
              </a:rPr>
              <a:t>Фриденсрайх Хундертвассер - </a:t>
            </a:r>
            <a:b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австрийский архитектор середины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века стремился разрушить рациональную городскую застройку, которую считал однотипной, скучной и причиняющей  душевный дискомфорт.</a:t>
            </a:r>
          </a:p>
        </p:txBody>
      </p:sp>
      <p:pic>
        <p:nvPicPr>
          <p:cNvPr id="47111" name="Picture 7" descr="hundertwasser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363"/>
            <a:ext cx="6337300" cy="421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tmb_191603_25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>
            <a:fillRect/>
          </a:stretch>
        </p:blipFill>
        <p:spPr bwMode="auto">
          <a:xfrm>
            <a:off x="4787900" y="1844675"/>
            <a:ext cx="4356100" cy="355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2"/>
          <p:cNvSpPr>
            <a:spLocks noChangeArrowheads="1"/>
          </p:cNvSpPr>
          <p:nvPr/>
        </p:nvSpPr>
        <p:spPr bwMode="auto">
          <a:xfrm>
            <a:off x="0" y="0"/>
            <a:ext cx="4572000" cy="2492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6083" name="object 3"/>
          <p:cNvSpPr>
            <a:spLocks noChangeArrowheads="1"/>
          </p:cNvSpPr>
          <p:nvPr/>
        </p:nvSpPr>
        <p:spPr bwMode="auto">
          <a:xfrm>
            <a:off x="3476625" y="2533650"/>
            <a:ext cx="5667375" cy="4324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0" y="836613"/>
            <a:ext cx="4392613" cy="866775"/>
          </a:xfrm>
        </p:spPr>
        <p:txBody>
          <a:bodyPr lIns="0" tIns="12700" rIns="0" bIns="0" anchor="t">
            <a:spAutoFit/>
          </a:bodyPr>
          <a:lstStyle/>
          <a:p>
            <a:pPr marL="12700"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Фрэнк Гери.</a:t>
            </a:r>
            <a:b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Biomuseo в Панаме, 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825" y="2565400"/>
            <a:ext cx="3097213" cy="402907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24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На рубеже XX-XXI  веков широко  распространились  проекты, в которых  цвет был направлен на  поднятие качества  жизни. Многие  бедные районы  Албании и Польши,  перекрашивали в  цветные кварталы.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ChangeArrowheads="1"/>
          </p:cNvSpPr>
          <p:nvPr/>
        </p:nvSpPr>
        <p:spPr bwMode="auto">
          <a:xfrm>
            <a:off x="0" y="0"/>
            <a:ext cx="9144000" cy="6308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443663" y="188913"/>
            <a:ext cx="2449512" cy="742950"/>
          </a:xfrm>
        </p:spPr>
        <p:txBody>
          <a:bodyPr lIns="0" tIns="12700" rIns="0" bIns="0" anchor="t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Счастливый дом,  Германия</a:t>
            </a:r>
            <a:endParaRPr lang="ru-RU" sz="2400" b="1">
              <a:solidFill>
                <a:srgbClr val="DC7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ChangeArrowheads="1"/>
          </p:cNvSpPr>
          <p:nvPr/>
        </p:nvSpPr>
        <p:spPr bwMode="auto">
          <a:xfrm>
            <a:off x="0" y="0"/>
            <a:ext cx="3924300" cy="2495550"/>
          </a:xfrm>
          <a:prstGeom prst="rect">
            <a:avLst/>
          </a:prstGeom>
          <a:solidFill>
            <a:schemeClr val="tx2"/>
          </a:solidFill>
          <a:ln w="9359">
            <a:solidFill>
              <a:srgbClr val="DCDCDC"/>
            </a:solidFill>
            <a:miter lim="800000"/>
            <a:headEnd/>
            <a:tailEnd/>
          </a:ln>
        </p:spPr>
        <p:txBody>
          <a:bodyPr lIns="0" tIns="46990" rIns="0" bIns="0">
            <a:spAutoFit/>
          </a:bodyPr>
          <a:lstStyle>
            <a:lvl1pPr marL="88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Сегодня цвет – это не просто сопутствующий  элемент архитектуры. Он самостоятельная  единица, которая может изменить среду в лучшую  сторону, но им, как и любым средством, нельзя  злоупотреблять.</a:t>
            </a:r>
            <a:endParaRPr lang="ru-RU" sz="2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>
                <a:solidFill>
                  <a:srgbClr val="000066"/>
                </a:solidFill>
              </a:rPr>
              <a:t>     </a:t>
            </a:r>
            <a:r>
              <a:rPr lang="ru-RU" sz="1600">
                <a:solidFill>
                  <a:srgbClr val="000066"/>
                </a:solidFill>
              </a:rPr>
              <a:t>Идея оригинального здания возникла у галериста </a:t>
            </a:r>
            <a:r>
              <a:rPr lang="ru-RU" sz="1600" b="1">
                <a:solidFill>
                  <a:srgbClr val="000066"/>
                </a:solidFill>
              </a:rPr>
              <a:t>Олафа Эшке</a:t>
            </a:r>
            <a:r>
              <a:rPr lang="ru-RU" sz="1600">
                <a:solidFill>
                  <a:srgbClr val="000066"/>
                </a:solidFill>
              </a:rPr>
              <a:t> и поп-арт-художника </a:t>
            </a:r>
            <a:r>
              <a:rPr lang="ru-RU" sz="1600" b="1">
                <a:solidFill>
                  <a:srgbClr val="000066"/>
                </a:solidFill>
              </a:rPr>
              <a:t>Джеймса Рицци.</a:t>
            </a:r>
            <a:r>
              <a:rPr lang="ru-RU" sz="1600">
                <a:solidFill>
                  <a:srgbClr val="000066"/>
                </a:solidFill>
              </a:rPr>
              <a:t> Архитектор </a:t>
            </a:r>
            <a:r>
              <a:rPr lang="ru-RU" sz="1600" b="1">
                <a:solidFill>
                  <a:srgbClr val="000066"/>
                </a:solidFill>
              </a:rPr>
              <a:t>Конрад Клостер.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0" y="0"/>
            <a:ext cx="4932363" cy="3213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158" name="object 6"/>
          <p:cNvSpPr>
            <a:spLocks noChangeArrowheads="1"/>
          </p:cNvSpPr>
          <p:nvPr/>
        </p:nvSpPr>
        <p:spPr bwMode="auto">
          <a:xfrm>
            <a:off x="5003800" y="0"/>
            <a:ext cx="4140200" cy="3213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159" name="object 7"/>
          <p:cNvSpPr>
            <a:spLocks noChangeArrowheads="1"/>
          </p:cNvSpPr>
          <p:nvPr/>
        </p:nvSpPr>
        <p:spPr bwMode="auto">
          <a:xfrm>
            <a:off x="0" y="3276600"/>
            <a:ext cx="5373688" cy="3581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160" name="object 8"/>
          <p:cNvSpPr>
            <a:spLocks noChangeArrowheads="1"/>
          </p:cNvSpPr>
          <p:nvPr/>
        </p:nvSpPr>
        <p:spPr bwMode="auto">
          <a:xfrm>
            <a:off x="5435600" y="3284538"/>
            <a:ext cx="3708400" cy="3573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203575" y="2852738"/>
            <a:ext cx="3240088" cy="882650"/>
          </a:xfrm>
          <a:solidFill>
            <a:srgbClr val="DCDCDC"/>
          </a:solidFill>
          <a:ln w="25559">
            <a:solidFill>
              <a:srgbClr val="A1A1A1"/>
            </a:solidFill>
          </a:ln>
        </p:spPr>
        <p:txBody>
          <a:bodyPr lIns="0" tIns="2540" rIns="0" bIns="0" anchor="t">
            <a:spAutoFit/>
          </a:bodyPr>
          <a:lstStyle/>
          <a:p>
            <a:pPr eaLnBrk="1" hangingPunct="1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 в дизайне  интерьера</a:t>
            </a:r>
            <a:endParaRPr lang="ru-RU" sz="2800" b="1">
              <a:solidFill>
                <a:srgbClr val="DC7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Влияние цвета на человека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2863"/>
            <a:ext cx="4643438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42"/>
                </a:solidFill>
              </a:rPr>
              <a:t>Цвет</a:t>
            </a:r>
            <a:r>
              <a:rPr lang="ru-RU" sz="2400">
                <a:solidFill>
                  <a:srgbClr val="000042"/>
                </a:solidFill>
              </a:rPr>
              <a:t> – это мощный инструмент воздействия на психику людей.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Один оттенок раздражает, а другой вдохновляет.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При обустройстве жилища обязательно учитывается психология цвета.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Он может дарить радость и тепло или навевать скуку и уныние.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Для создания гармоничной обстановки следует внимательно выбирать палитру.</a:t>
            </a:r>
            <a:br>
              <a:rPr lang="ru-RU" sz="2400">
                <a:solidFill>
                  <a:srgbClr val="000042"/>
                </a:solidFill>
              </a:rPr>
            </a:br>
            <a:endParaRPr lang="ru-RU" sz="2400">
              <a:solidFill>
                <a:srgbClr val="000042"/>
              </a:solidFill>
            </a:endParaRPr>
          </a:p>
        </p:txBody>
      </p:sp>
      <p:pic>
        <p:nvPicPr>
          <p:cNvPr id="57348" name="Picture 4" descr="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>
            <a:fillRect/>
          </a:stretch>
        </p:blipFill>
        <p:spPr bwMode="auto">
          <a:xfrm>
            <a:off x="4752975" y="1700213"/>
            <a:ext cx="43910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sz="half" idx="3"/>
          </p:nvPr>
        </p:nvSpPr>
        <p:spPr>
          <a:xfrm>
            <a:off x="0" y="4149725"/>
            <a:ext cx="9036050" cy="2376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Вещь имеет утилитарный смысл и предназначена для какой-то цели.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Предназначение вещи во многом определяет материал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Представим на мгновение, что вещи сохраняют ту же форму, но меняются материалами: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ваза из шерсти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носки из стекла.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Такие вещи не смогут выполнять свое предназначение.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Функция вещи влияет не только на ее форму, но и на выбор материала, из которого эта форма создается.</a:t>
            </a:r>
          </a:p>
        </p:txBody>
      </p:sp>
      <p:pic>
        <p:nvPicPr>
          <p:cNvPr id="3078" name="Picture 6" descr="0e147187f4b515b0262897236b406a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188913"/>
            <a:ext cx="3065462" cy="38877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g_7949_copy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3889375" cy="3889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232025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Светлые оттенки</a:t>
            </a:r>
            <a:r>
              <a:rPr lang="ru-RU" sz="3200">
                <a:solidFill>
                  <a:srgbClr val="000066"/>
                </a:solidFill>
              </a:rPr>
              <a:t> будут вызывать </a:t>
            </a:r>
            <a:br>
              <a:rPr lang="ru-RU" sz="3200">
                <a:solidFill>
                  <a:srgbClr val="000066"/>
                </a:solidFill>
              </a:rPr>
            </a:br>
            <a:r>
              <a:rPr lang="ru-RU" sz="3200" b="1">
                <a:solidFill>
                  <a:srgbClr val="000066"/>
                </a:solidFill>
              </a:rPr>
              <a:t>позитивные эмоции</a:t>
            </a:r>
            <a:br>
              <a:rPr lang="ru-RU" sz="3200" b="1">
                <a:solidFill>
                  <a:srgbClr val="000066"/>
                </a:solidFill>
              </a:rPr>
            </a:br>
            <a:br>
              <a:rPr lang="ru-RU" sz="4000"/>
            </a:br>
            <a:endParaRPr lang="ru-RU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ideya-yarkogo-dizajna-prihozh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21463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Серый цвет</a:t>
            </a:r>
            <a:r>
              <a:rPr lang="ru-RU" sz="3200">
                <a:solidFill>
                  <a:srgbClr val="000066"/>
                </a:solidFill>
              </a:rPr>
              <a:t> будет дарить </a:t>
            </a:r>
            <a:r>
              <a:rPr lang="ru-RU" sz="3200" b="1">
                <a:solidFill>
                  <a:srgbClr val="000066"/>
                </a:solidFill>
              </a:rPr>
              <a:t>спокойствие</a:t>
            </a:r>
            <a:br>
              <a:rPr lang="ru-RU" sz="3200" b="1">
                <a:solidFill>
                  <a:srgbClr val="000066"/>
                </a:solidFill>
              </a:rPr>
            </a:br>
            <a:br>
              <a:rPr lang="ru-RU"/>
            </a:b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variant-krasivogo-interera-stolov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052513"/>
            <a:ext cx="8027988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ru-RU" sz="3200" b="1">
                <a:solidFill>
                  <a:srgbClr val="000042"/>
                </a:solidFill>
              </a:rPr>
              <a:t>Теплые оттенки</a:t>
            </a:r>
            <a:r>
              <a:rPr lang="ru-RU" sz="3200">
                <a:solidFill>
                  <a:srgbClr val="000042"/>
                </a:solidFill>
              </a:rPr>
              <a:t> будут дарить </a:t>
            </a:r>
            <a:r>
              <a:rPr lang="ru-RU" sz="3200" b="1">
                <a:solidFill>
                  <a:srgbClr val="000042"/>
                </a:solidFill>
              </a:rPr>
              <a:t>уют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ideya-krasivogo-dizajna-spal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04250" cy="573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Символика цвета и психоэмоциональное воздействие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Красный</a:t>
            </a:r>
            <a:r>
              <a:rPr lang="ru-RU" sz="2400">
                <a:solidFill>
                  <a:srgbClr val="000066"/>
                </a:solidFill>
              </a:rPr>
              <a:t> - власть, сила - заряжает энергией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Оранжевый </a:t>
            </a:r>
            <a:r>
              <a:rPr lang="ru-RU" sz="2400">
                <a:solidFill>
                  <a:srgbClr val="000066"/>
                </a:solidFill>
              </a:rPr>
              <a:t>- энергия, радость - улучшает настроение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Желтый</a:t>
            </a:r>
            <a:r>
              <a:rPr lang="ru-RU" sz="2400">
                <a:solidFill>
                  <a:srgbClr val="000066"/>
                </a:solidFill>
              </a:rPr>
              <a:t> – счастье - согревает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Зеленый</a:t>
            </a:r>
            <a:r>
              <a:rPr lang="ru-RU" sz="2400">
                <a:solidFill>
                  <a:srgbClr val="000066"/>
                </a:solidFill>
              </a:rPr>
              <a:t> - надежда, молодость - способствует отдыху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Голубой</a:t>
            </a:r>
            <a:r>
              <a:rPr lang="ru-RU" sz="2400">
                <a:solidFill>
                  <a:srgbClr val="000066"/>
                </a:solidFill>
              </a:rPr>
              <a:t> - мечты, фантазии - оказывает релаксирующее действие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Синий </a:t>
            </a:r>
            <a:r>
              <a:rPr lang="ru-RU" sz="2400">
                <a:solidFill>
                  <a:srgbClr val="000066"/>
                </a:solidFill>
              </a:rPr>
              <a:t>- философия, мудрость - устанавливает доверительные взаимоотношения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Фиолетовый</a:t>
            </a:r>
            <a:r>
              <a:rPr lang="ru-RU" sz="2400">
                <a:solidFill>
                  <a:srgbClr val="000066"/>
                </a:solidFill>
              </a:rPr>
              <a:t> - гармония противоположностей - активизирует творческое начало</a:t>
            </a:r>
            <a:br>
              <a:rPr lang="ru-RU" sz="2400">
                <a:solidFill>
                  <a:srgbClr val="000066"/>
                </a:solidFill>
              </a:rPr>
            </a:br>
            <a:endParaRPr lang="ru-RU" sz="24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</a:t>
            </a:r>
            <a:r>
              <a:rPr lang="ru-RU" sz="2400" b="1">
                <a:solidFill>
                  <a:srgbClr val="000042"/>
                </a:solidFill>
              </a:rPr>
              <a:t>Теплые цвета</a:t>
            </a:r>
            <a:r>
              <a:rPr lang="ru-RU" sz="2400">
                <a:solidFill>
                  <a:srgbClr val="000042"/>
                </a:solidFill>
              </a:rPr>
              <a:t> воспринимаются более мягко, создают  уютную атмосферу в жилище.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42"/>
                </a:solidFill>
              </a:rPr>
              <a:t>     </a:t>
            </a:r>
            <a:r>
              <a:rPr lang="ru-RU" sz="2400" b="1">
                <a:solidFill>
                  <a:srgbClr val="000042"/>
                </a:solidFill>
              </a:rPr>
              <a:t>Холодные тона</a:t>
            </a:r>
            <a:r>
              <a:rPr lang="ru-RU" sz="2400">
                <a:solidFill>
                  <a:srgbClr val="000042"/>
                </a:solidFill>
              </a:rPr>
              <a:t> успокаивают, дарят умиротворенность.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42"/>
                </a:solidFill>
              </a:rPr>
              <a:t>     </a:t>
            </a:r>
            <a:r>
              <a:rPr lang="ru-RU" sz="2400" b="1">
                <a:solidFill>
                  <a:srgbClr val="000042"/>
                </a:solidFill>
              </a:rPr>
              <a:t>Нейтральные варианты</a:t>
            </a:r>
            <a:r>
              <a:rPr lang="ru-RU" sz="2400">
                <a:solidFill>
                  <a:srgbClr val="000042"/>
                </a:solidFill>
              </a:rPr>
              <a:t> могут выполнять разные функции.</a:t>
            </a:r>
            <a:br>
              <a:rPr lang="ru-RU" sz="2400">
                <a:solidFill>
                  <a:srgbClr val="000042"/>
                </a:solidFill>
              </a:rPr>
            </a:br>
            <a:endParaRPr lang="ru-RU" sz="2400">
              <a:solidFill>
                <a:srgbClr val="000042"/>
              </a:solidFill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ru-RU" sz="3200" b="1">
                <a:solidFill>
                  <a:srgbClr val="000042"/>
                </a:solidFill>
              </a:rPr>
              <a:t>Практическое задание: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1541463"/>
          </a:xfrm>
        </p:spPr>
        <p:txBody>
          <a:bodyPr/>
          <a:lstStyle/>
          <a:p>
            <a:r>
              <a:rPr lang="ru-RU" sz="2400">
                <a:solidFill>
                  <a:srgbClr val="000042"/>
                </a:solidFill>
              </a:rPr>
              <a:t>Придумать и выполнить эскиз детали интерьера</a:t>
            </a:r>
          </a:p>
          <a:p>
            <a:r>
              <a:rPr lang="ru-RU" sz="2400">
                <a:solidFill>
                  <a:srgbClr val="000042"/>
                </a:solidFill>
              </a:rPr>
              <a:t>Можно выполнить деталь интерьера из подручных средств</a:t>
            </a:r>
          </a:p>
        </p:txBody>
      </p:sp>
      <p:pic>
        <p:nvPicPr>
          <p:cNvPr id="63492" name="Picture 4" descr="s1200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356100" cy="227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1713"/>
            <a:ext cx="4716462" cy="458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Podelki-iz-tkani-svoimi-rukami-84-1024x7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>
            <a:fillRect/>
          </a:stretch>
        </p:blipFill>
        <p:spPr bwMode="auto">
          <a:xfrm>
            <a:off x="6958013" y="1844675"/>
            <a:ext cx="2185987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s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1788"/>
            <a:ext cx="3779838" cy="271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808288"/>
          </a:xfrm>
        </p:spPr>
        <p:txBody>
          <a:bodyPr/>
          <a:lstStyle/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А.С. Питерских, Г.Е. Гуров</a:t>
            </a:r>
            <a:b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класс: Дизайн и архитектура в жизни человека</a:t>
            </a:r>
            <a:b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652963"/>
            <a:ext cx="9144000" cy="1008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материал выбран без учета функции вещи, </a:t>
            </a:r>
          </a:p>
          <a:p>
            <a:pPr algn="ctr" eaLnBrk="1" hangingPunct="1">
              <a:buFontTx/>
              <a:buNone/>
            </a:pPr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 эту вещь невозможно использовать по ее прямому назначению.</a:t>
            </a:r>
          </a:p>
        </p:txBody>
      </p:sp>
      <p:pic>
        <p:nvPicPr>
          <p:cNvPr id="4099" name="Picture 5" descr="C:\Users\germanich-o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427538" cy="3424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5" descr="C:\Users\germanich-o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500562" cy="3297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7"/>
          <p:cNvSpPr>
            <a:spLocks noGrp="1"/>
          </p:cNvSpPr>
          <p:nvPr>
            <p:ph type="body" sz="half" idx="3"/>
          </p:nvPr>
        </p:nvSpPr>
        <p:spPr>
          <a:xfrm>
            <a:off x="179388" y="4581525"/>
            <a:ext cx="8785225" cy="111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Дизайн – искусство и порождение промышленного века. </a:t>
            </a:r>
          </a:p>
          <a:p>
            <a:pPr algn="ctr" eaLnBrk="1" hangingPunct="1">
              <a:buFontTx/>
              <a:buNone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зависит от развития науки и техники, которые дают дизайнеру и архитектору материалы для творчества.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400">
              <a:solidFill>
                <a:schemeClr val="tx2"/>
              </a:solidFill>
            </a:endParaRPr>
          </a:p>
        </p:txBody>
      </p:sp>
      <p:pic>
        <p:nvPicPr>
          <p:cNvPr id="5127" name="Picture 7" descr="0331a8f969308d73a37822494039d9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2916237" cy="2916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6d330ab289482c368bf12fce87e559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16575" cy="4214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11"/>
          <p:cNvSpPr>
            <a:spLocks noGrp="1"/>
          </p:cNvSpPr>
          <p:nvPr>
            <p:ph type="body" sz="half" idx="3"/>
          </p:nvPr>
        </p:nvSpPr>
        <p:spPr>
          <a:xfrm>
            <a:off x="0" y="4652963"/>
            <a:ext cx="91440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 материал во многом определяет 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форму и конструкцию вещи или здания. </a:t>
            </a:r>
          </a:p>
          <a:p>
            <a:pPr algn="ctr" eaLnBrk="1" hangingPunct="1">
              <a:buFontTx/>
              <a:buNone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Например, стул сперва был из дерева, и это определяло его форму: прямолинейность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конструкции. 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появлением металлов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пластмасс форма стула приобрела пластичность.</a:t>
            </a:r>
          </a:p>
        </p:txBody>
      </p:sp>
      <p:pic>
        <p:nvPicPr>
          <p:cNvPr id="8195" name="Picture 6" descr="C:\Users\germanich-o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2276475"/>
            <a:ext cx="16938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a807b0465493f7f1e45cda088ca1d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0"/>
            <a:ext cx="16748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934e4b3c26bbcfc933d61f9d8cff8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613" y="2565400"/>
            <a:ext cx="13223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669b549b976defb0c6ec7a5da72ee6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>
            <a:fillRect/>
          </a:stretch>
        </p:blipFill>
        <p:spPr bwMode="auto">
          <a:xfrm>
            <a:off x="3419475" y="0"/>
            <a:ext cx="1541463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-AuAVgU4AA2PY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7075488" y="1773238"/>
            <a:ext cx="2068512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775_Oakley_OC_HR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19081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914c278b4b8f8032b435d7c704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 bwMode="auto">
          <a:xfrm>
            <a:off x="0" y="0"/>
            <a:ext cx="16494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5aa43f7ae8166b9a98ffd335915e47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/>
          <a:stretch>
            <a:fillRect/>
          </a:stretch>
        </p:blipFill>
        <p:spPr bwMode="auto">
          <a:xfrm>
            <a:off x="5292725" y="2276475"/>
            <a:ext cx="1597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tn3_0_36268300_154889585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>
            <a:fillRect/>
          </a:stretch>
        </p:blipFill>
        <p:spPr bwMode="auto">
          <a:xfrm>
            <a:off x="7056438" y="0"/>
            <a:ext cx="2087562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900aec6afd77d9ba6768ef2c9b203e6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2017713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6"/>
          <p:cNvSpPr>
            <a:spLocks noGrp="1"/>
          </p:cNvSpPr>
          <p:nvPr>
            <p:ph type="body" sz="half" idx="3"/>
          </p:nvPr>
        </p:nvSpPr>
        <p:spPr>
          <a:xfrm>
            <a:off x="0" y="5445125"/>
            <a:ext cx="9144000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Появление новых материалов меняет устоявшееся понимание тектоники зданий  и традиционные подходы </a:t>
            </a:r>
          </a:p>
          <a:p>
            <a:pPr algn="ctr" eaLnBrk="1" hangingPunct="1">
              <a:buFontTx/>
              <a:buNone/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формообразованию вещей.</a:t>
            </a:r>
          </a:p>
        </p:txBody>
      </p:sp>
      <p:pic>
        <p:nvPicPr>
          <p:cNvPr id="10245" name="Picture 5" descr="19_ZHA_Changsha_GrandTheatre_©VirgileSimonBert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137525" cy="542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42988" y="4941888"/>
            <a:ext cx="7058025" cy="3762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Оперный театр Гуанчжоу, Китай</a:t>
            </a:r>
            <a:r>
              <a:rPr lang="ru-RU">
                <a:solidFill>
                  <a:srgbClr val="000000"/>
                </a:solidFill>
              </a:rPr>
              <a:t>, архитектор </a:t>
            </a:r>
            <a:r>
              <a:rPr lang="ru-RU" b="1">
                <a:solidFill>
                  <a:srgbClr val="000000"/>
                </a:solidFill>
              </a:rPr>
              <a:t>Заха Хадид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376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e20795a3545692c13e3de29fd0a06c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13113"/>
            <a:ext cx="5327650" cy="354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Текст 6"/>
          <p:cNvSpPr>
            <a:spLocks/>
          </p:cNvSpPr>
          <p:nvPr/>
        </p:nvSpPr>
        <p:spPr bwMode="auto">
          <a:xfrm>
            <a:off x="0" y="4005263"/>
            <a:ext cx="3779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Появляется возможность создавать новые, невиданные раньше конструкции, оригинальные формы.</a:t>
            </a:r>
          </a:p>
        </p:txBody>
      </p:sp>
      <p:pic>
        <p:nvPicPr>
          <p:cNvPr id="36871" name="Picture 7" descr="a8c481bf2c7a8985f99fec36124a3931--parametric-design-parametric-archite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2674937" cy="328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10"/>
          <p:cNvSpPr>
            <a:spLocks noGrp="1"/>
          </p:cNvSpPr>
          <p:nvPr>
            <p:ph type="body" sz="half" idx="3"/>
          </p:nvPr>
        </p:nvSpPr>
        <p:spPr>
          <a:xfrm>
            <a:off x="179388" y="4941888"/>
            <a:ext cx="8713787" cy="16557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Фантазия и воображение художника подпитываются пристальным взглядом на природу.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Глубокое понимание ее «архитектуры», закономерностей ее «строений» стало благодатной почвой для возникновения неожиданных конструктивных идей в архитектуре, порожденных </a:t>
            </a:r>
            <a:r>
              <a:rPr lang="ru-RU" sz="2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анализом природных форм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бионикой.</a:t>
            </a:r>
          </a:p>
        </p:txBody>
      </p:sp>
      <p:pic>
        <p:nvPicPr>
          <p:cNvPr id="14339" name="Picture 7" descr="C:\Users\germanich-o\Desktop\Рисунок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2908300" cy="25273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8" descr="C:\Users\germanich-o\Desktop\Рисунок1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0"/>
            <a:ext cx="2808288" cy="25542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9" descr="C:\Users\germanich-o\Desktop\Рисунок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24187" cy="26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0" descr="C:\Users\germanich-o\Desktop\Рисунок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700213"/>
            <a:ext cx="2905125" cy="29225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9"/>
          <p:cNvSpPr>
            <a:spLocks noGrp="1"/>
          </p:cNvSpPr>
          <p:nvPr>
            <p:ph type="body" sz="half" idx="3"/>
          </p:nvPr>
        </p:nvSpPr>
        <p:spPr>
          <a:xfrm>
            <a:off x="0" y="5084763"/>
            <a:ext cx="8820150" cy="136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Часто оригинальные вещи, детали интерьера дизайнеры конструируют из природных материалов или уже готовых вещей, придавая им иную, нежели прежде, функцию.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5363" name="Picture 7" descr="C:\Users\germanich-o\Desktop\Рисунок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813" cy="18732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7" descr="345c3f8d160debbe0c8092a04e408c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9138"/>
            <a:ext cx="239077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1200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438" y="0"/>
            <a:ext cx="3933825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-biformer-com-ua-wp-content-uploads-stol_pen-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63" y="0"/>
            <a:ext cx="3132137" cy="270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Простейшая-тумбочка-из-деревянных-брусков-которая-под-силу-каждому-768x7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21605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767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Оформление по умолчанию</vt:lpstr>
      <vt:lpstr>Форма и материал. Цвет   архитектуре и дизайне.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 основанием первых цивилизаций цвет  в архитектуре отражал тип культурного  и политического устройства города.</vt:lpstr>
      <vt:lpstr>В Античном полисе на фоне коричнево-красной застройки центр выделялся белым,  что говорило о «прозрачности» политических решений.</vt:lpstr>
      <vt:lpstr>Презентация PowerPoint</vt:lpstr>
      <vt:lpstr>Презентация PowerPoint</vt:lpstr>
      <vt:lpstr>Презентация PowerPoint</vt:lpstr>
      <vt:lpstr>Фриденсрайх Хундертвассер -  австрийский архитектор середины XX века стремился разрушить рациональную городскую застройку, которую считал однотипной, скучной и причиняющей  душевный дискомфорт.</vt:lpstr>
      <vt:lpstr>Фрэнк Гери. Biomuseo в Панаме, 2014</vt:lpstr>
      <vt:lpstr>Счастливый дом,  Германия</vt:lpstr>
      <vt:lpstr>Цвет в дизайне  интерьера</vt:lpstr>
      <vt:lpstr>Влияние цвета на человека</vt:lpstr>
      <vt:lpstr>Светлые оттенки будут вызывать  позитивные эмоции  </vt:lpstr>
      <vt:lpstr>Серый цвет будет дарить спокойствие  </vt:lpstr>
      <vt:lpstr>Теплые оттенки будут дарить уют</vt:lpstr>
      <vt:lpstr>Символика цвета и психоэмоциональное воздействие</vt:lpstr>
      <vt:lpstr>Практическое задание:</vt:lpstr>
      <vt:lpstr>Литература  А.С. Питерских, Г.Е. Гуров 7 класс: Дизайн и архитектура в жизни человека   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и материал</dc:title>
  <dc:creator>Admin</dc:creator>
  <cp:lastModifiedBy>sys.admin</cp:lastModifiedBy>
  <cp:revision>79</cp:revision>
  <dcterms:created xsi:type="dcterms:W3CDTF">2011-02-01T17:34:39Z</dcterms:created>
  <dcterms:modified xsi:type="dcterms:W3CDTF">2023-01-09T13:10:56Z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2343585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